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25"/>
  </p:notesMasterIdLst>
  <p:handoutMasterIdLst>
    <p:handoutMasterId r:id="rId26"/>
  </p:handoutMasterIdLst>
  <p:sldIdLst>
    <p:sldId id="256" r:id="rId2"/>
    <p:sldId id="302" r:id="rId3"/>
    <p:sldId id="300" r:id="rId4"/>
    <p:sldId id="274" r:id="rId5"/>
    <p:sldId id="303" r:id="rId6"/>
    <p:sldId id="304" r:id="rId7"/>
    <p:sldId id="320" r:id="rId8"/>
    <p:sldId id="306" r:id="rId9"/>
    <p:sldId id="305" r:id="rId10"/>
    <p:sldId id="307" r:id="rId11"/>
    <p:sldId id="318" r:id="rId12"/>
    <p:sldId id="319" r:id="rId13"/>
    <p:sldId id="308" r:id="rId14"/>
    <p:sldId id="309" r:id="rId15"/>
    <p:sldId id="310" r:id="rId16"/>
    <p:sldId id="311" r:id="rId17"/>
    <p:sldId id="316" r:id="rId18"/>
    <p:sldId id="317" r:id="rId19"/>
    <p:sldId id="312" r:id="rId20"/>
    <p:sldId id="313" r:id="rId21"/>
    <p:sldId id="314" r:id="rId22"/>
    <p:sldId id="315" r:id="rId23"/>
    <p:sldId id="301" r:id="rId24"/>
  </p:sldIdLst>
  <p:sldSz cx="9144000" cy="6858000" type="screen4x3"/>
  <p:notesSz cx="6669088" cy="987266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0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4847"/>
    <a:srgbClr val="FFFFFF"/>
    <a:srgbClr val="BBD828"/>
    <a:srgbClr val="9BB51B"/>
    <a:srgbClr val="7F7F7F"/>
    <a:srgbClr val="F2F2F2"/>
    <a:srgbClr val="DBDBDA"/>
    <a:srgbClr val="008A88"/>
    <a:srgbClr val="DDD9C3"/>
    <a:srgbClr val="9EEA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75744" autoAdjust="0"/>
  </p:normalViewPr>
  <p:slideViewPr>
    <p:cSldViewPr>
      <p:cViewPr varScale="1">
        <p:scale>
          <a:sx n="68" d="100"/>
          <a:sy n="68" d="100"/>
        </p:scale>
        <p:origin x="1002" y="72"/>
      </p:cViewPr>
      <p:guideLst>
        <p:guide orient="horz" pos="2160"/>
        <p:guide pos="2880"/>
      </p:guideLst>
    </p:cSldViewPr>
  </p:slideViewPr>
  <p:outlineViewPr>
    <p:cViewPr>
      <p:scale>
        <a:sx n="33" d="100"/>
        <a:sy n="33" d="100"/>
      </p:scale>
      <p:origin x="0" y="11502"/>
    </p:cViewPr>
  </p:outlineViewPr>
  <p:notesTextViewPr>
    <p:cViewPr>
      <p:scale>
        <a:sx n="100" d="100"/>
        <a:sy n="100" d="100"/>
      </p:scale>
      <p:origin x="0" y="0"/>
    </p:cViewPr>
  </p:notesTextViewPr>
  <p:notesViewPr>
    <p:cSldViewPr>
      <p:cViewPr varScale="1">
        <p:scale>
          <a:sx n="79" d="100"/>
          <a:sy n="79" d="100"/>
        </p:scale>
        <p:origin x="-2046" y="-96"/>
      </p:cViewPr>
      <p:guideLst>
        <p:guide orient="horz" pos="3110"/>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3633"/>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sz="quarter" idx="1"/>
          </p:nvPr>
        </p:nvSpPr>
        <p:spPr>
          <a:xfrm>
            <a:off x="3777607" y="0"/>
            <a:ext cx="2889938" cy="493633"/>
          </a:xfrm>
          <a:prstGeom prst="rect">
            <a:avLst/>
          </a:prstGeom>
        </p:spPr>
        <p:txBody>
          <a:bodyPr vert="horz" lIns="91440" tIns="45720" rIns="91440" bIns="45720" rtlCol="0"/>
          <a:lstStyle>
            <a:lvl1pPr algn="r">
              <a:defRPr sz="1200"/>
            </a:lvl1pPr>
          </a:lstStyle>
          <a:p>
            <a:fld id="{2E695049-C8A4-4B42-9EA8-FDEB6DAD92DE}" type="datetimeFigureOut">
              <a:rPr lang="en-IE" smtClean="0"/>
              <a:pPr/>
              <a:t>16/09/2020</a:t>
            </a:fld>
            <a:endParaRPr lang="en-IE"/>
          </a:p>
        </p:txBody>
      </p:sp>
      <p:sp>
        <p:nvSpPr>
          <p:cNvPr id="4" name="Footer Placeholder 3"/>
          <p:cNvSpPr>
            <a:spLocks noGrp="1"/>
          </p:cNvSpPr>
          <p:nvPr>
            <p:ph type="ftr" sz="quarter" idx="2"/>
          </p:nvPr>
        </p:nvSpPr>
        <p:spPr>
          <a:xfrm>
            <a:off x="0" y="9377316"/>
            <a:ext cx="2889938" cy="493633"/>
          </a:xfrm>
          <a:prstGeom prst="rect">
            <a:avLst/>
          </a:prstGeom>
        </p:spPr>
        <p:txBody>
          <a:bodyPr vert="horz" lIns="91440" tIns="45720" rIns="91440" bIns="45720" rtlCol="0" anchor="b"/>
          <a:lstStyle>
            <a:lvl1pPr algn="l">
              <a:defRPr sz="1200"/>
            </a:lvl1pPr>
          </a:lstStyle>
          <a:p>
            <a:endParaRPr lang="en-IE"/>
          </a:p>
        </p:txBody>
      </p:sp>
      <p:sp>
        <p:nvSpPr>
          <p:cNvPr id="5" name="Slide Number Placeholder 4"/>
          <p:cNvSpPr>
            <a:spLocks noGrp="1"/>
          </p:cNvSpPr>
          <p:nvPr>
            <p:ph type="sldNum" sz="quarter" idx="3"/>
          </p:nvPr>
        </p:nvSpPr>
        <p:spPr>
          <a:xfrm>
            <a:off x="3777607" y="9377316"/>
            <a:ext cx="2889938" cy="493633"/>
          </a:xfrm>
          <a:prstGeom prst="rect">
            <a:avLst/>
          </a:prstGeom>
        </p:spPr>
        <p:txBody>
          <a:bodyPr vert="horz" lIns="91440" tIns="45720" rIns="91440" bIns="45720" rtlCol="0" anchor="b"/>
          <a:lstStyle>
            <a:lvl1pPr algn="r">
              <a:defRPr sz="1200"/>
            </a:lvl1pPr>
          </a:lstStyle>
          <a:p>
            <a:fld id="{81EEF89D-39EE-42B2-A0B0-6100E5637B4E}" type="slidenum">
              <a:rPr lang="en-IE" smtClean="0"/>
              <a:pPr/>
              <a:t>‹#›</a:t>
            </a:fld>
            <a:endParaRPr lang="en-IE"/>
          </a:p>
        </p:txBody>
      </p:sp>
    </p:spTree>
    <p:extLst>
      <p:ext uri="{BB962C8B-B14F-4D97-AF65-F5344CB8AC3E}">
        <p14:creationId xmlns:p14="http://schemas.microsoft.com/office/powerpoint/2010/main" val="329155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3633"/>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777607" y="0"/>
            <a:ext cx="2889938" cy="493633"/>
          </a:xfrm>
          <a:prstGeom prst="rect">
            <a:avLst/>
          </a:prstGeom>
        </p:spPr>
        <p:txBody>
          <a:bodyPr vert="horz" lIns="91440" tIns="45720" rIns="91440" bIns="45720" rtlCol="0"/>
          <a:lstStyle>
            <a:lvl1pPr algn="r">
              <a:defRPr sz="1200"/>
            </a:lvl1pPr>
          </a:lstStyle>
          <a:p>
            <a:fld id="{BDAF5ACA-E06C-4B03-8FD7-3D0508624978}" type="datetimeFigureOut">
              <a:rPr lang="en-IE" smtClean="0"/>
              <a:pPr/>
              <a:t>16/09/2020</a:t>
            </a:fld>
            <a:endParaRPr lang="en-IE"/>
          </a:p>
        </p:txBody>
      </p:sp>
      <p:sp>
        <p:nvSpPr>
          <p:cNvPr id="4" name="Slide Image Placeholder 3"/>
          <p:cNvSpPr>
            <a:spLocks noGrp="1" noRot="1" noChangeAspect="1"/>
          </p:cNvSpPr>
          <p:nvPr>
            <p:ph type="sldImg" idx="2"/>
          </p:nvPr>
        </p:nvSpPr>
        <p:spPr>
          <a:xfrm>
            <a:off x="866775" y="739775"/>
            <a:ext cx="4935538" cy="3703638"/>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66909" y="4689515"/>
            <a:ext cx="5335270" cy="44426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9377316"/>
            <a:ext cx="2889938" cy="493633"/>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777607" y="9377316"/>
            <a:ext cx="2889938" cy="493633"/>
          </a:xfrm>
          <a:prstGeom prst="rect">
            <a:avLst/>
          </a:prstGeom>
        </p:spPr>
        <p:txBody>
          <a:bodyPr vert="horz" lIns="91440" tIns="45720" rIns="91440" bIns="45720" rtlCol="0" anchor="b"/>
          <a:lstStyle>
            <a:lvl1pPr algn="r">
              <a:defRPr sz="1200"/>
            </a:lvl1pPr>
          </a:lstStyle>
          <a:p>
            <a:fld id="{5FF45C34-7ABA-4084-B4AD-6675A8C16980}" type="slidenum">
              <a:rPr lang="en-IE" smtClean="0"/>
              <a:pPr/>
              <a:t>‹#›</a:t>
            </a:fld>
            <a:endParaRPr lang="en-IE"/>
          </a:p>
        </p:txBody>
      </p:sp>
    </p:spTree>
    <p:extLst>
      <p:ext uri="{BB962C8B-B14F-4D97-AF65-F5344CB8AC3E}">
        <p14:creationId xmlns:p14="http://schemas.microsoft.com/office/powerpoint/2010/main" val="7050604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b="1" dirty="0"/>
              <a:t>Eesmärk</a:t>
            </a:r>
            <a:r>
              <a:rPr lang="en-IE" b="1" dirty="0"/>
              <a:t>:</a:t>
            </a:r>
            <a:r>
              <a:rPr lang="en-IE" dirty="0"/>
              <a:t> T</a:t>
            </a:r>
            <a:r>
              <a:rPr lang="et-EE" dirty="0"/>
              <a:t>uua välja hanke läbiviimisel turu kaasamise protsessiga seotud kasud ning anda juhised, kuidas seda läbi viia</a:t>
            </a:r>
            <a:endParaRPr lang="en-IE" dirty="0"/>
          </a:p>
        </p:txBody>
      </p:sp>
      <p:sp>
        <p:nvSpPr>
          <p:cNvPr id="4" name="Slide Number Placeholder 3"/>
          <p:cNvSpPr>
            <a:spLocks noGrp="1"/>
          </p:cNvSpPr>
          <p:nvPr>
            <p:ph type="sldNum" sz="quarter" idx="10"/>
          </p:nvPr>
        </p:nvSpPr>
        <p:spPr/>
        <p:txBody>
          <a:bodyPr/>
          <a:lstStyle/>
          <a:p>
            <a:fld id="{5FF45C34-7ABA-4084-B4AD-6675A8C16980}" type="slidenum">
              <a:rPr lang="en-IE" smtClean="0"/>
              <a:pPr/>
              <a:t>1</a:t>
            </a:fld>
            <a:endParaRPr lang="en-IE"/>
          </a:p>
        </p:txBody>
      </p:sp>
    </p:spTree>
    <p:extLst>
      <p:ext uri="{BB962C8B-B14F-4D97-AF65-F5344CB8AC3E}">
        <p14:creationId xmlns:p14="http://schemas.microsoft.com/office/powerpoint/2010/main" val="14227737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r>
              <a:rPr lang="et-EE" dirty="0"/>
              <a:t>Turu kaasamine ei pruugi kõigil juhtudel olla vajalik ega asjakohane. Enne seda on mõttekas teha esialgne turuanalüüs, et saada lisateavet selle kohta, kas tarnijad on võimelised teostama kaalutava toote, teenuse või töö nõudeid. Selles slaidis on loetletud mõned küsimused, mida tuleb arvestada.</a:t>
            </a:r>
          </a:p>
          <a:p>
            <a:pPr marL="0" indent="0">
              <a:buNone/>
            </a:pPr>
            <a:endParaRPr lang="et-EE" dirty="0"/>
          </a:p>
          <a:p>
            <a:pPr marL="0" indent="0">
              <a:buNone/>
            </a:pPr>
            <a:r>
              <a:rPr lang="et-EE" dirty="0"/>
              <a:t>Lisamaterjalis on toodud Suurbritannia Cornwalli nõukogu poolt välja töötanud apektid selles osas, millal turgu kaasata. </a:t>
            </a:r>
          </a:p>
          <a:p>
            <a:pPr marL="228600" indent="-228600">
              <a:buAutoNum type="arabicPeriod"/>
            </a:pPr>
            <a:endParaRPr lang="et-EE" dirty="0"/>
          </a:p>
          <a:p>
            <a:pPr marL="228600" indent="-228600">
              <a:buAutoNum type="arabicPeriod"/>
            </a:pPr>
            <a:r>
              <a:rPr lang="et-EE" dirty="0"/>
              <a:t>Võib olla erinev tasand – kohalik, riiklik, rahvusvaheline – olenevalt, millist innovatsiooni ootate</a:t>
            </a:r>
          </a:p>
          <a:p>
            <a:pPr marL="228600" indent="-228600">
              <a:buAutoNum type="arabicPeriod"/>
            </a:pPr>
            <a:r>
              <a:rPr lang="et-EE" dirty="0"/>
              <a:t>Nii teenuste kui toodete puhul</a:t>
            </a:r>
          </a:p>
          <a:p>
            <a:pPr marL="228600" indent="-228600">
              <a:buAutoNum type="arabicPeriod"/>
            </a:pPr>
            <a:r>
              <a:rPr lang="et-EE" dirty="0"/>
              <a:t>Nt IT valdkond, valgustus on kiiresti arenev (LED) – 5  jookusl võib palju muutuda, kuidas seda sisse arvestada</a:t>
            </a:r>
          </a:p>
          <a:p>
            <a:pPr marL="228600" indent="-228600">
              <a:buAutoNum type="arabicPeriod"/>
            </a:pPr>
            <a:r>
              <a:rPr lang="et-EE" dirty="0"/>
              <a:t>Soovite ju võimalikult palju pakkumisi </a:t>
            </a:r>
          </a:p>
          <a:p>
            <a:pPr marL="228600" indent="-228600">
              <a:buAutoNum type="arabicPeriod"/>
            </a:pPr>
            <a:r>
              <a:rPr lang="et-EE" dirty="0"/>
              <a:t>Et ei vaata ainult tehnilisi nõudeid vaid kas panustab ka säästlikkuse </a:t>
            </a:r>
          </a:p>
          <a:p>
            <a:pPr marL="0" indent="0">
              <a:buNone/>
            </a:pPr>
            <a:endParaRPr lang="et-EE" dirty="0"/>
          </a:p>
          <a:p>
            <a:pPr marL="0" indent="0">
              <a:buNone/>
            </a:pPr>
            <a:r>
              <a:rPr lang="et-EE" dirty="0"/>
              <a:t>Võib olla, et turg on võimeline pakkuma, mida soovite, seega piisab esialgsest turu analüüsist ja edasi ei pea minema sellega.</a:t>
            </a:r>
          </a:p>
          <a:p>
            <a:pPr marL="0" indent="0">
              <a:buNone/>
            </a:pPr>
            <a:r>
              <a:rPr lang="et-EE" dirty="0"/>
              <a:t>Kui hanke keskkonnamõju on suur, siis ka sellel juhul on mõistlik jätkata turuga arutelu.</a:t>
            </a:r>
            <a:endParaRPr lang="en-GB" dirty="0"/>
          </a:p>
        </p:txBody>
      </p:sp>
      <p:sp>
        <p:nvSpPr>
          <p:cNvPr id="4" name="Slide Number Placeholder 3"/>
          <p:cNvSpPr>
            <a:spLocks noGrp="1"/>
          </p:cNvSpPr>
          <p:nvPr>
            <p:ph type="sldNum" sz="quarter" idx="10"/>
          </p:nvPr>
        </p:nvSpPr>
        <p:spPr/>
        <p:txBody>
          <a:bodyPr/>
          <a:lstStyle/>
          <a:p>
            <a:fld id="{5FF45C34-7ABA-4084-B4AD-6675A8C16980}" type="slidenum">
              <a:rPr lang="en-IE" smtClean="0"/>
              <a:pPr/>
              <a:t>10</a:t>
            </a:fld>
            <a:endParaRPr lang="en-IE"/>
          </a:p>
        </p:txBody>
      </p:sp>
    </p:spTree>
    <p:extLst>
      <p:ext uri="{BB962C8B-B14F-4D97-AF65-F5344CB8AC3E}">
        <p14:creationId xmlns:p14="http://schemas.microsoft.com/office/powerpoint/2010/main" val="28852956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t-EE" dirty="0"/>
              <a:t>Linn panustas palju energiat hanke ettevalmistamisse ja kujundamisse – pidasid seda üheks olulisemaks etapiks. </a:t>
            </a:r>
          </a:p>
          <a:p>
            <a:endParaRPr lang="et-EE" dirty="0"/>
          </a:p>
          <a:p>
            <a:pPr marL="228600" indent="-228600">
              <a:buAutoNum type="arabicPeriod"/>
            </a:pPr>
            <a:r>
              <a:rPr lang="et-EE" dirty="0"/>
              <a:t>Kuidas menüüd muutuvad, millised on tarnetingimused</a:t>
            </a:r>
          </a:p>
          <a:p>
            <a:pPr marL="228600" indent="-228600">
              <a:buAutoNum type="arabicPeriod"/>
            </a:pPr>
            <a:r>
              <a:rPr lang="et-EE" dirty="0"/>
              <a:t>Mida nad saavad pakkuda, kuidas saavad 90% nõuet täita</a:t>
            </a:r>
          </a:p>
          <a:p>
            <a:pPr marL="228600" indent="-228600">
              <a:buAutoNum type="arabicPeriod"/>
            </a:pPr>
            <a:r>
              <a:rPr lang="et-EE" dirty="0"/>
              <a:t>- </a:t>
            </a:r>
          </a:p>
          <a:p>
            <a:pPr marL="228600" indent="-228600">
              <a:buAutoNum type="arabicPeriod"/>
            </a:pPr>
            <a:r>
              <a:rPr lang="et-EE" dirty="0"/>
              <a:t>Võimalus pakkujatel küsimusi küsida – lihtsas keeles. Eriti oluline toitlustushangete puhul kui võib olla väikeseid kohalikke pakkujaid. </a:t>
            </a:r>
          </a:p>
          <a:p>
            <a:pPr marL="228600" indent="-228600">
              <a:buAutoNum type="arabicPeriod"/>
            </a:pPr>
            <a:r>
              <a:rPr lang="et-EE" dirty="0"/>
              <a:t>- </a:t>
            </a:r>
          </a:p>
          <a:p>
            <a:pPr marL="0" indent="0">
              <a:buNone/>
            </a:pPr>
            <a:endParaRPr lang="et-EE" dirty="0"/>
          </a:p>
          <a:p>
            <a:pPr marL="0" marR="0" lvl="0" indent="0" algn="l" defTabSz="914400" rtl="0" eaLnBrk="1" fontAlgn="auto" latinLnBrk="0" hangingPunct="1">
              <a:lnSpc>
                <a:spcPct val="100000"/>
              </a:lnSpc>
              <a:spcBef>
                <a:spcPts val="0"/>
              </a:spcBef>
              <a:spcAft>
                <a:spcPts val="0"/>
              </a:spcAft>
              <a:buClrTx/>
              <a:buSzTx/>
              <a:buFontTx/>
              <a:buNone/>
              <a:tabLst/>
              <a:defRPr/>
            </a:pPr>
            <a:r>
              <a:rPr lang="et-EE" dirty="0"/>
              <a:t>Täieliku juhtumiuuringu link- </a:t>
            </a:r>
            <a:r>
              <a:rPr lang="en-GB" sz="1200" dirty="0"/>
              <a:t>http://www.procuraplus.org/fileadmin/user_upload/Procura__case_studies/Procuraplus_case_study_Copenhagen.pdf</a:t>
            </a:r>
          </a:p>
          <a:p>
            <a:pPr marL="0" indent="0">
              <a:buNone/>
            </a:pPr>
            <a:endParaRPr lang="en-GB" dirty="0"/>
          </a:p>
        </p:txBody>
      </p:sp>
      <p:sp>
        <p:nvSpPr>
          <p:cNvPr id="4" name="Slide Number Placeholder 3"/>
          <p:cNvSpPr>
            <a:spLocks noGrp="1"/>
          </p:cNvSpPr>
          <p:nvPr>
            <p:ph type="sldNum" sz="quarter" idx="10"/>
          </p:nvPr>
        </p:nvSpPr>
        <p:spPr/>
        <p:txBody>
          <a:bodyPr/>
          <a:lstStyle/>
          <a:p>
            <a:fld id="{5FF45C34-7ABA-4084-B4AD-6675A8C16980}" type="slidenum">
              <a:rPr lang="en-IE" smtClean="0"/>
              <a:pPr/>
              <a:t>11</a:t>
            </a:fld>
            <a:endParaRPr lang="en-IE"/>
          </a:p>
        </p:txBody>
      </p:sp>
    </p:spTree>
    <p:extLst>
      <p:ext uri="{BB962C8B-B14F-4D97-AF65-F5344CB8AC3E}">
        <p14:creationId xmlns:p14="http://schemas.microsoft.com/office/powerpoint/2010/main" val="37022028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t-EE" dirty="0"/>
              <a:t>Väga lähedal oma eesmärgi täitmisele.</a:t>
            </a:r>
          </a:p>
          <a:p>
            <a:endParaRPr lang="et-EE" dirty="0"/>
          </a:p>
          <a:p>
            <a:r>
              <a:rPr lang="et-EE" dirty="0"/>
              <a:t>Leping tugevam ja suhted paremad tänu varasemale turu kaasamise protsessile. Nt köök suhtleb pakkujaga aktiivselt</a:t>
            </a:r>
          </a:p>
          <a:p>
            <a:endParaRPr lang="et-EE" dirty="0"/>
          </a:p>
          <a:p>
            <a:endParaRPr lang="en-GB" dirty="0"/>
          </a:p>
        </p:txBody>
      </p:sp>
      <p:sp>
        <p:nvSpPr>
          <p:cNvPr id="4" name="Slide Number Placeholder 3"/>
          <p:cNvSpPr>
            <a:spLocks noGrp="1"/>
          </p:cNvSpPr>
          <p:nvPr>
            <p:ph type="sldNum" sz="quarter" idx="10"/>
          </p:nvPr>
        </p:nvSpPr>
        <p:spPr/>
        <p:txBody>
          <a:bodyPr/>
          <a:lstStyle/>
          <a:p>
            <a:fld id="{5FF45C34-7ABA-4084-B4AD-6675A8C16980}" type="slidenum">
              <a:rPr lang="en-IE" smtClean="0"/>
              <a:pPr/>
              <a:t>12</a:t>
            </a:fld>
            <a:endParaRPr lang="en-IE"/>
          </a:p>
        </p:txBody>
      </p:sp>
    </p:spTree>
    <p:extLst>
      <p:ext uri="{BB962C8B-B14F-4D97-AF65-F5344CB8AC3E}">
        <p14:creationId xmlns:p14="http://schemas.microsoft.com/office/powerpoint/2010/main" val="34050018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t-EE" dirty="0"/>
              <a:t>Lähemalt räägime järgmistel slaididel – see on kokkuvõte.</a:t>
            </a:r>
          </a:p>
          <a:p>
            <a:endParaRPr lang="et-EE" dirty="0"/>
          </a:p>
          <a:p>
            <a:r>
              <a:rPr lang="et-EE" dirty="0"/>
              <a:t>Kopenhaageni näide näitab selgelt, et iga sammu saab edukalt kasutada – igas etapis</a:t>
            </a:r>
          </a:p>
        </p:txBody>
      </p:sp>
      <p:sp>
        <p:nvSpPr>
          <p:cNvPr id="4" name="Slide Number Placeholder 3"/>
          <p:cNvSpPr>
            <a:spLocks noGrp="1"/>
          </p:cNvSpPr>
          <p:nvPr>
            <p:ph type="sldNum" sz="quarter" idx="10"/>
          </p:nvPr>
        </p:nvSpPr>
        <p:spPr/>
        <p:txBody>
          <a:bodyPr/>
          <a:lstStyle/>
          <a:p>
            <a:fld id="{5FF45C34-7ABA-4084-B4AD-6675A8C16980}" type="slidenum">
              <a:rPr lang="en-IE" smtClean="0"/>
              <a:pPr/>
              <a:t>13</a:t>
            </a:fld>
            <a:endParaRPr lang="en-IE"/>
          </a:p>
        </p:txBody>
      </p:sp>
    </p:spTree>
    <p:extLst>
      <p:ext uri="{BB962C8B-B14F-4D97-AF65-F5344CB8AC3E}">
        <p14:creationId xmlns:p14="http://schemas.microsoft.com/office/powerpoint/2010/main" val="260543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t-EE" dirty="0"/>
              <a:t>Väljauurimine, mida on varem tehtud (kas oma riigis või mõnes teises) aitab tekitada kindlustunnet uudse lahenduse otsimiseks. </a:t>
            </a:r>
          </a:p>
          <a:p>
            <a:endParaRPr lang="et-EE" dirty="0"/>
          </a:p>
          <a:p>
            <a:r>
              <a:rPr lang="et-EE" dirty="0"/>
              <a:t>Küsimustikud – võimalus anda teavet ja saada teavet. </a:t>
            </a:r>
          </a:p>
          <a:p>
            <a:endParaRPr lang="et-EE" dirty="0"/>
          </a:p>
          <a:p>
            <a:r>
              <a:rPr lang="et-EE" dirty="0"/>
              <a:t>Eelregistreerimine – too välja keskkonnahoidlikud eesmärgid (nt pealkirjas) </a:t>
            </a:r>
          </a:p>
          <a:p>
            <a:endParaRPr lang="et-EE" dirty="0"/>
          </a:p>
          <a:p>
            <a:endParaRPr lang="en-GB" dirty="0"/>
          </a:p>
        </p:txBody>
      </p:sp>
      <p:sp>
        <p:nvSpPr>
          <p:cNvPr id="4" name="Slide Number Placeholder 3"/>
          <p:cNvSpPr>
            <a:spLocks noGrp="1"/>
          </p:cNvSpPr>
          <p:nvPr>
            <p:ph type="sldNum" sz="quarter" idx="10"/>
          </p:nvPr>
        </p:nvSpPr>
        <p:spPr/>
        <p:txBody>
          <a:bodyPr/>
          <a:lstStyle/>
          <a:p>
            <a:fld id="{5FF45C34-7ABA-4084-B4AD-6675A8C16980}" type="slidenum">
              <a:rPr lang="en-IE" smtClean="0"/>
              <a:pPr/>
              <a:t>14</a:t>
            </a:fld>
            <a:endParaRPr lang="en-IE"/>
          </a:p>
        </p:txBody>
      </p:sp>
    </p:spTree>
    <p:extLst>
      <p:ext uri="{BB962C8B-B14F-4D97-AF65-F5344CB8AC3E}">
        <p14:creationId xmlns:p14="http://schemas.microsoft.com/office/powerpoint/2010/main" val="39918260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Tx/>
              <a:buNone/>
            </a:pPr>
            <a:r>
              <a:rPr lang="et-EE" dirty="0"/>
              <a:t>Hankekava -pakkujad saavad end mobiliseerida – võib otse saata või kodulehel teavitada </a:t>
            </a:r>
          </a:p>
          <a:p>
            <a:pPr marL="0" indent="0">
              <a:buFontTx/>
              <a:buNone/>
            </a:pPr>
            <a:endParaRPr lang="et-EE" dirty="0"/>
          </a:p>
          <a:p>
            <a:pPr marL="0" indent="0">
              <a:buFontTx/>
              <a:buNone/>
            </a:pPr>
            <a:r>
              <a:rPr lang="et-EE" dirty="0"/>
              <a:t>Kohtumine – võimalus tutvustada hanget ja saada tagasisidet – kas ollakse võimelised ellu viima sellist hanget</a:t>
            </a:r>
          </a:p>
          <a:p>
            <a:pPr marL="0" indent="0">
              <a:buFontTx/>
              <a:buNone/>
            </a:pPr>
            <a:r>
              <a:rPr lang="et-EE" dirty="0"/>
              <a:t>a la igal 10-15 min aega tutvustada, KOV saab küsimusi küsida, vastused tuleks anonüümseks teha ja jagada kõigi teiste pakkujatega protsessis</a:t>
            </a:r>
          </a:p>
          <a:p>
            <a:pPr marL="0" indent="0">
              <a:buFontTx/>
              <a:buNone/>
            </a:pPr>
            <a:endParaRPr lang="et-EE" dirty="0"/>
          </a:p>
          <a:p>
            <a:pPr marL="0" indent="0">
              <a:buFontTx/>
              <a:buNone/>
            </a:pPr>
            <a:r>
              <a:rPr lang="et-EE" dirty="0"/>
              <a:t>Lahnduste esitlused – aitavad kujundada hanget, mida on mõtet küsida</a:t>
            </a:r>
          </a:p>
        </p:txBody>
      </p:sp>
      <p:sp>
        <p:nvSpPr>
          <p:cNvPr id="4" name="Slide Number Placeholder 3"/>
          <p:cNvSpPr>
            <a:spLocks noGrp="1"/>
          </p:cNvSpPr>
          <p:nvPr>
            <p:ph type="sldNum" sz="quarter" idx="10"/>
          </p:nvPr>
        </p:nvSpPr>
        <p:spPr/>
        <p:txBody>
          <a:bodyPr/>
          <a:lstStyle/>
          <a:p>
            <a:fld id="{5FF45C34-7ABA-4084-B4AD-6675A8C16980}" type="slidenum">
              <a:rPr lang="en-IE" smtClean="0"/>
              <a:pPr/>
              <a:t>15</a:t>
            </a:fld>
            <a:endParaRPr lang="en-IE"/>
          </a:p>
        </p:txBody>
      </p:sp>
    </p:spTree>
    <p:extLst>
      <p:ext uri="{BB962C8B-B14F-4D97-AF65-F5344CB8AC3E}">
        <p14:creationId xmlns:p14="http://schemas.microsoft.com/office/powerpoint/2010/main" val="37986386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t-EE" dirty="0"/>
              <a:t>Aitavad tekitada dialoogi pakkujate ja KOV vahel; mõned pakkujad võivad olla motiveeritud oma teenust parandama jne. </a:t>
            </a:r>
          </a:p>
          <a:p>
            <a:endParaRPr lang="et-EE" dirty="0"/>
          </a:p>
          <a:p>
            <a:r>
              <a:rPr lang="et-EE" dirty="0"/>
              <a:t>Tarnijate omavaheline suhtlemine võib viia ühiste ühiste pakkumiste, partnerluskokkulepete või või alltöövõttudeni – eriti oluline VKEde kaasamiseks</a:t>
            </a:r>
            <a:endParaRPr lang="en-GB" dirty="0"/>
          </a:p>
        </p:txBody>
      </p:sp>
      <p:sp>
        <p:nvSpPr>
          <p:cNvPr id="4" name="Slide Number Placeholder 3"/>
          <p:cNvSpPr>
            <a:spLocks noGrp="1"/>
          </p:cNvSpPr>
          <p:nvPr>
            <p:ph type="sldNum" sz="quarter" idx="10"/>
          </p:nvPr>
        </p:nvSpPr>
        <p:spPr/>
        <p:txBody>
          <a:bodyPr/>
          <a:lstStyle/>
          <a:p>
            <a:fld id="{5FF45C34-7ABA-4084-B4AD-6675A8C16980}" type="slidenum">
              <a:rPr lang="en-IE" smtClean="0"/>
              <a:pPr/>
              <a:t>16</a:t>
            </a:fld>
            <a:endParaRPr lang="en-IE"/>
          </a:p>
        </p:txBody>
      </p:sp>
    </p:spTree>
    <p:extLst>
      <p:ext uri="{BB962C8B-B14F-4D97-AF65-F5344CB8AC3E}">
        <p14:creationId xmlns:p14="http://schemas.microsoft.com/office/powerpoint/2010/main" val="41734123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t-EE" dirty="0"/>
              <a:t>Tahtsid LED valgustust – st parimat võimalikku lahendust. </a:t>
            </a:r>
          </a:p>
          <a:p>
            <a:endParaRPr lang="et-EE" dirty="0"/>
          </a:p>
          <a:p>
            <a:r>
              <a:rPr lang="et-EE" dirty="0"/>
              <a:t>Prospekt – põhimõtteliselt lühivoldik, mis saadeti valdkonna ajakirjadele jne</a:t>
            </a:r>
          </a:p>
          <a:p>
            <a:endParaRPr lang="et-EE" dirty="0"/>
          </a:p>
          <a:p>
            <a:r>
              <a:rPr lang="et-EE" dirty="0"/>
              <a:t>Veebipõhised lahendused aitavad kaasata teiste riikide pakkujaid. </a:t>
            </a:r>
          </a:p>
          <a:p>
            <a:endParaRPr lang="et-EE" dirty="0"/>
          </a:p>
          <a:p>
            <a:r>
              <a:rPr lang="et-EE" dirty="0"/>
              <a:t>Täieliku juhtumiuuringu link  -</a:t>
            </a:r>
            <a:r>
              <a:rPr lang="en-GB" baseline="0" dirty="0"/>
              <a:t>http://www.procuraplus.org/fileadmin/user_upload/Procura__case_studies/Procuraplus_case_study_Transport_for_London.pdf </a:t>
            </a:r>
            <a:endParaRPr lang="en-GB" dirty="0"/>
          </a:p>
        </p:txBody>
      </p:sp>
      <p:sp>
        <p:nvSpPr>
          <p:cNvPr id="4" name="Slide Number Placeholder 3"/>
          <p:cNvSpPr>
            <a:spLocks noGrp="1"/>
          </p:cNvSpPr>
          <p:nvPr>
            <p:ph type="sldNum" sz="quarter" idx="10"/>
          </p:nvPr>
        </p:nvSpPr>
        <p:spPr/>
        <p:txBody>
          <a:bodyPr/>
          <a:lstStyle/>
          <a:p>
            <a:fld id="{5FF45C34-7ABA-4084-B4AD-6675A8C16980}" type="slidenum">
              <a:rPr lang="en-IE" smtClean="0"/>
              <a:pPr/>
              <a:t>17</a:t>
            </a:fld>
            <a:endParaRPr lang="en-IE"/>
          </a:p>
        </p:txBody>
      </p:sp>
    </p:spTree>
    <p:extLst>
      <p:ext uri="{BB962C8B-B14F-4D97-AF65-F5344CB8AC3E}">
        <p14:creationId xmlns:p14="http://schemas.microsoft.com/office/powerpoint/2010/main" val="38119285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t-EE" dirty="0"/>
              <a:t>Tootevärskendus – innovatsioon jätkub ja pakkuja teeb uuendusi hanke perioodi jooksul – kui tuleb tõhusamaid lahendusi  jne. </a:t>
            </a:r>
          </a:p>
          <a:p>
            <a:endParaRPr lang="et-EE" dirty="0"/>
          </a:p>
          <a:p>
            <a:endParaRPr lang="en-GB" dirty="0"/>
          </a:p>
        </p:txBody>
      </p:sp>
      <p:sp>
        <p:nvSpPr>
          <p:cNvPr id="4" name="Slide Number Placeholder 3"/>
          <p:cNvSpPr>
            <a:spLocks noGrp="1"/>
          </p:cNvSpPr>
          <p:nvPr>
            <p:ph type="sldNum" sz="quarter" idx="10"/>
          </p:nvPr>
        </p:nvSpPr>
        <p:spPr/>
        <p:txBody>
          <a:bodyPr/>
          <a:lstStyle/>
          <a:p>
            <a:fld id="{5FF45C34-7ABA-4084-B4AD-6675A8C16980}" type="slidenum">
              <a:rPr lang="en-IE" smtClean="0"/>
              <a:pPr/>
              <a:t>18</a:t>
            </a:fld>
            <a:endParaRPr lang="en-IE"/>
          </a:p>
        </p:txBody>
      </p:sp>
    </p:spTree>
    <p:extLst>
      <p:ext uri="{BB962C8B-B14F-4D97-AF65-F5344CB8AC3E}">
        <p14:creationId xmlns:p14="http://schemas.microsoft.com/office/powerpoint/2010/main" val="33594188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t-EE" dirty="0"/>
              <a:t>Oluline olla läbipaistev ja jagada kõigiga võrdselt teavet </a:t>
            </a:r>
            <a:endParaRPr lang="en-GB" dirty="0"/>
          </a:p>
        </p:txBody>
      </p:sp>
      <p:sp>
        <p:nvSpPr>
          <p:cNvPr id="4" name="Slide Number Placeholder 3"/>
          <p:cNvSpPr>
            <a:spLocks noGrp="1"/>
          </p:cNvSpPr>
          <p:nvPr>
            <p:ph type="sldNum" sz="quarter" idx="10"/>
          </p:nvPr>
        </p:nvSpPr>
        <p:spPr/>
        <p:txBody>
          <a:bodyPr/>
          <a:lstStyle/>
          <a:p>
            <a:fld id="{5FF45C34-7ABA-4084-B4AD-6675A8C16980}" type="slidenum">
              <a:rPr lang="en-IE" smtClean="0"/>
              <a:pPr/>
              <a:t>19</a:t>
            </a:fld>
            <a:endParaRPr lang="en-IE"/>
          </a:p>
        </p:txBody>
      </p:sp>
    </p:spTree>
    <p:extLst>
      <p:ext uri="{BB962C8B-B14F-4D97-AF65-F5344CB8AC3E}">
        <p14:creationId xmlns:p14="http://schemas.microsoft.com/office/powerpoint/2010/main" val="532518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5FF45C34-7ABA-4084-B4AD-6675A8C16980}" type="slidenum">
              <a:rPr lang="en-IE" smtClean="0"/>
              <a:pPr/>
              <a:t>2</a:t>
            </a:fld>
            <a:endParaRPr lang="en-IE"/>
          </a:p>
        </p:txBody>
      </p:sp>
    </p:spTree>
    <p:extLst>
      <p:ext uri="{BB962C8B-B14F-4D97-AF65-F5344CB8AC3E}">
        <p14:creationId xmlns:p14="http://schemas.microsoft.com/office/powerpoint/2010/main" val="37457518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FF45C34-7ABA-4084-B4AD-6675A8C16980}" type="slidenum">
              <a:rPr lang="en-IE" smtClean="0"/>
              <a:pPr/>
              <a:t>20</a:t>
            </a:fld>
            <a:endParaRPr lang="en-IE"/>
          </a:p>
        </p:txBody>
      </p:sp>
    </p:spTree>
    <p:extLst>
      <p:ext uri="{BB962C8B-B14F-4D97-AF65-F5344CB8AC3E}">
        <p14:creationId xmlns:p14="http://schemas.microsoft.com/office/powerpoint/2010/main" val="35116884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t-EE" dirty="0"/>
              <a:t>Kellelegi on väga innovaatiline lahendus, mis teile väga meeldib/sobib</a:t>
            </a:r>
          </a:p>
          <a:p>
            <a:endParaRPr lang="et-EE" dirty="0"/>
          </a:p>
        </p:txBody>
      </p:sp>
      <p:sp>
        <p:nvSpPr>
          <p:cNvPr id="4" name="Slide Number Placeholder 3"/>
          <p:cNvSpPr>
            <a:spLocks noGrp="1"/>
          </p:cNvSpPr>
          <p:nvPr>
            <p:ph type="sldNum" sz="quarter" idx="10"/>
          </p:nvPr>
        </p:nvSpPr>
        <p:spPr/>
        <p:txBody>
          <a:bodyPr/>
          <a:lstStyle/>
          <a:p>
            <a:fld id="{5FF45C34-7ABA-4084-B4AD-6675A8C16980}" type="slidenum">
              <a:rPr lang="en-IE" smtClean="0"/>
              <a:pPr/>
              <a:t>21</a:t>
            </a:fld>
            <a:endParaRPr lang="en-IE"/>
          </a:p>
        </p:txBody>
      </p:sp>
    </p:spTree>
    <p:extLst>
      <p:ext uri="{BB962C8B-B14F-4D97-AF65-F5344CB8AC3E}">
        <p14:creationId xmlns:p14="http://schemas.microsoft.com/office/powerpoint/2010/main" val="1747300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t-EE" dirty="0"/>
              <a:t>Turu kaasamine võib tunduda hüppena pimedusse ja avalik-sektor on loomulikult pigem riskikartlik, kuid kasud võivad olla märkimisväärsed, kui protsess suudab turgu kujundada pakkuma uusi lahendusi, mis tõeliselt vastavad kasutajate vajadustele.</a:t>
            </a:r>
          </a:p>
          <a:p>
            <a:endParaRPr lang="et-EE" dirty="0"/>
          </a:p>
          <a:p>
            <a:r>
              <a:rPr lang="et-EE" dirty="0"/>
              <a:t>Arvestage piisavalt aega kogu protsessile!</a:t>
            </a:r>
          </a:p>
          <a:p>
            <a:endParaRPr lang="et-EE" dirty="0"/>
          </a:p>
          <a:p>
            <a:r>
              <a:rPr lang="et-EE" dirty="0"/>
              <a:t>Turu kaasamine ja hankijate panustamine on mõttekas ainult siis kui reaalselt saadud tulemusi ka hanke protsessis ära kasutatakse!</a:t>
            </a:r>
          </a:p>
          <a:p>
            <a:endParaRPr lang="et-EE" dirty="0"/>
          </a:p>
          <a:p>
            <a:endParaRPr lang="en-GB" dirty="0"/>
          </a:p>
        </p:txBody>
      </p:sp>
      <p:sp>
        <p:nvSpPr>
          <p:cNvPr id="4" name="Slide Number Placeholder 3"/>
          <p:cNvSpPr>
            <a:spLocks noGrp="1"/>
          </p:cNvSpPr>
          <p:nvPr>
            <p:ph type="sldNum" sz="quarter" idx="10"/>
          </p:nvPr>
        </p:nvSpPr>
        <p:spPr/>
        <p:txBody>
          <a:bodyPr/>
          <a:lstStyle/>
          <a:p>
            <a:fld id="{5FF45C34-7ABA-4084-B4AD-6675A8C16980}" type="slidenum">
              <a:rPr lang="en-IE" smtClean="0"/>
              <a:pPr/>
              <a:t>22</a:t>
            </a:fld>
            <a:endParaRPr lang="en-IE"/>
          </a:p>
        </p:txBody>
      </p:sp>
    </p:spTree>
    <p:extLst>
      <p:ext uri="{BB962C8B-B14F-4D97-AF65-F5344CB8AC3E}">
        <p14:creationId xmlns:p14="http://schemas.microsoft.com/office/powerpoint/2010/main" val="11801486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a:t>Lingid</a:t>
            </a:r>
            <a:r>
              <a:rPr lang="en-US" dirty="0"/>
              <a:t>:</a:t>
            </a:r>
          </a:p>
          <a:p>
            <a:r>
              <a:rPr lang="et-EE" dirty="0"/>
              <a:t>Turu kaasamise parimate tavade aruanne</a:t>
            </a:r>
            <a:r>
              <a:rPr lang="en-US" dirty="0"/>
              <a:t>: http://sppregions.eu/fileadmin/user_upload/Resources/Market_Engagement_Best_Practice_Report.pdf</a:t>
            </a:r>
          </a:p>
          <a:p>
            <a:r>
              <a:rPr lang="et-EE" dirty="0"/>
              <a:t>Keskkonnahoidlik ostmine</a:t>
            </a:r>
            <a:r>
              <a:rPr lang="en-US" dirty="0"/>
              <a:t>: https://ec.europa.eu/environment/gpp/pdf/handbook_2016_et.pdf</a:t>
            </a:r>
            <a:endParaRPr lang="et-EE" dirty="0"/>
          </a:p>
          <a:p>
            <a:r>
              <a:rPr lang="en-US" dirty="0"/>
              <a:t>Procura+ </a:t>
            </a:r>
            <a:r>
              <a:rPr lang="et-EE" dirty="0"/>
              <a:t>käsiraamat</a:t>
            </a:r>
            <a:r>
              <a:rPr lang="en-US" dirty="0"/>
              <a:t>: http://www.procuraplus.org/fileadmin/user_upload/Manual/Procuraplus_Manual_Third_Edition.pdf </a:t>
            </a:r>
          </a:p>
          <a:p>
            <a:endParaRPr lang="de-DE" dirty="0"/>
          </a:p>
        </p:txBody>
      </p:sp>
      <p:sp>
        <p:nvSpPr>
          <p:cNvPr id="4" name="Slide Number Placeholder 3"/>
          <p:cNvSpPr>
            <a:spLocks noGrp="1"/>
          </p:cNvSpPr>
          <p:nvPr>
            <p:ph type="sldNum" sz="quarter" idx="10"/>
          </p:nvPr>
        </p:nvSpPr>
        <p:spPr/>
        <p:txBody>
          <a:bodyPr/>
          <a:lstStyle/>
          <a:p>
            <a:fld id="{5FF45C34-7ABA-4084-B4AD-6675A8C16980}" type="slidenum">
              <a:rPr lang="en-IE" smtClean="0"/>
              <a:pPr/>
              <a:t>23</a:t>
            </a:fld>
            <a:endParaRPr lang="en-IE"/>
          </a:p>
        </p:txBody>
      </p:sp>
    </p:spTree>
    <p:extLst>
      <p:ext uri="{BB962C8B-B14F-4D97-AF65-F5344CB8AC3E}">
        <p14:creationId xmlns:p14="http://schemas.microsoft.com/office/powerpoint/2010/main" val="9520944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5"/>
          </p:nvPr>
        </p:nvSpPr>
        <p:spPr/>
        <p:txBody>
          <a:bodyPr/>
          <a:lstStyle/>
          <a:p>
            <a:fld id="{5FF45C34-7ABA-4084-B4AD-6675A8C16980}" type="slidenum">
              <a:rPr lang="en-IE" smtClean="0"/>
              <a:pPr/>
              <a:t>3</a:t>
            </a:fld>
            <a:endParaRPr lang="en-IE"/>
          </a:p>
        </p:txBody>
      </p:sp>
    </p:spTree>
    <p:extLst>
      <p:ext uri="{BB962C8B-B14F-4D97-AF65-F5344CB8AC3E}">
        <p14:creationId xmlns:p14="http://schemas.microsoft.com/office/powerpoint/2010/main" val="830002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t-EE" dirty="0"/>
              <a:t>Uurida, kas turul on pakkumist ja esitada turule väljakutse</a:t>
            </a:r>
          </a:p>
          <a:p>
            <a:pPr marL="228600" indent="-228600">
              <a:buAutoNum type="arabicPeriod"/>
            </a:pPr>
            <a:r>
              <a:rPr lang="et-EE" dirty="0"/>
              <a:t>Annab aega turule kohanduda ja lahenduse leida ning KOV saab võimaluse kohandada nõudmisi</a:t>
            </a:r>
          </a:p>
          <a:p>
            <a:pPr marL="228600" indent="-228600">
              <a:buAutoNum type="arabicPeriod"/>
            </a:pPr>
            <a:r>
              <a:rPr lang="et-EE" dirty="0"/>
              <a:t>KOV annab teada oma keskkonnahoidlikest nõuetest, KOV saab otsustada, millises lepingu osas keskonnahoidlikud nõuded peaksid olema</a:t>
            </a:r>
          </a:p>
          <a:p>
            <a:pPr marL="228600" indent="-228600">
              <a:buAutoNum type="arabicPeriod"/>
            </a:pPr>
            <a:r>
              <a:rPr lang="et-EE" dirty="0"/>
              <a:t>Aitab tagada, et võimalikut palju pakkumisi vastab oodatud nõuetele</a:t>
            </a:r>
          </a:p>
          <a:p>
            <a:pPr marL="228600" indent="-228600">
              <a:buAutoNum type="arabicPeriod"/>
            </a:pPr>
            <a:endParaRPr lang="et-EE" dirty="0"/>
          </a:p>
          <a:p>
            <a:pPr marL="0" indent="0">
              <a:buNone/>
            </a:pPr>
            <a:r>
              <a:rPr lang="et-EE" dirty="0"/>
              <a:t>Aitab mõista turu võimekust ja KOV saab olla kindel, et pakkujad on võimelised soovitud teenust/toodet pakkuma  </a:t>
            </a:r>
          </a:p>
          <a:p>
            <a:pPr marL="228600" indent="-228600">
              <a:buAutoNum type="arabicPeriod"/>
            </a:pPr>
            <a:endParaRPr lang="et-EE" dirty="0"/>
          </a:p>
        </p:txBody>
      </p:sp>
      <p:sp>
        <p:nvSpPr>
          <p:cNvPr id="4" name="Slide Number Placeholder 3"/>
          <p:cNvSpPr>
            <a:spLocks noGrp="1"/>
          </p:cNvSpPr>
          <p:nvPr>
            <p:ph type="sldNum" sz="quarter" idx="10"/>
          </p:nvPr>
        </p:nvSpPr>
        <p:spPr/>
        <p:txBody>
          <a:bodyPr/>
          <a:lstStyle/>
          <a:p>
            <a:fld id="{5FF45C34-7ABA-4084-B4AD-6675A8C16980}" type="slidenum">
              <a:rPr lang="en-IE" smtClean="0"/>
              <a:pPr/>
              <a:t>4</a:t>
            </a:fld>
            <a:endParaRPr lang="en-IE"/>
          </a:p>
        </p:txBody>
      </p:sp>
    </p:spTree>
    <p:extLst>
      <p:ext uri="{BB962C8B-B14F-4D97-AF65-F5344CB8AC3E}">
        <p14:creationId xmlns:p14="http://schemas.microsoft.com/office/powerpoint/2010/main" val="5049831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t-EE" dirty="0"/>
              <a:t>Varajasel dialoogil võib olla oluline mõju lepingule ja ajaraamile – nt turult tuleb signaal, et 6 kuu pärast oleme valmis soovitud teenust pakkuma </a:t>
            </a:r>
          </a:p>
          <a:p>
            <a:pPr marL="228600" indent="-228600">
              <a:buAutoNum type="arabicPeriod"/>
            </a:pPr>
            <a:r>
              <a:rPr lang="et-EE" dirty="0"/>
              <a:t>Kehtib igasuguste hangete puhul – hankija saab paremini aru, mida ta tegelikult osta tahab ja kuidas paremini hanke/lepingutingimusi seada</a:t>
            </a:r>
          </a:p>
          <a:p>
            <a:pPr marL="228600" indent="-228600">
              <a:buAutoNum type="arabicPeriod"/>
            </a:pPr>
            <a:r>
              <a:rPr lang="et-EE" dirty="0"/>
              <a:t>Aitab tagada seda, et saate võimalikult palju ja kvaliteetseid pakkumisi</a:t>
            </a:r>
          </a:p>
          <a:p>
            <a:pPr marL="228600" indent="-228600">
              <a:buAutoNum type="arabicPeriod"/>
            </a:pPr>
            <a:r>
              <a:rPr lang="et-EE" dirty="0"/>
              <a:t>Aitab suunata turgu innovaatiliste ja roheliste lahenduste poole </a:t>
            </a:r>
          </a:p>
          <a:p>
            <a:endParaRPr lang="et-EE" dirty="0"/>
          </a:p>
          <a:p>
            <a:endParaRPr lang="en-GB" dirty="0"/>
          </a:p>
        </p:txBody>
      </p:sp>
      <p:sp>
        <p:nvSpPr>
          <p:cNvPr id="4" name="Slide Number Placeholder 3"/>
          <p:cNvSpPr>
            <a:spLocks noGrp="1"/>
          </p:cNvSpPr>
          <p:nvPr>
            <p:ph type="sldNum" sz="quarter" idx="10"/>
          </p:nvPr>
        </p:nvSpPr>
        <p:spPr/>
        <p:txBody>
          <a:bodyPr/>
          <a:lstStyle/>
          <a:p>
            <a:fld id="{5FF45C34-7ABA-4084-B4AD-6675A8C16980}" type="slidenum">
              <a:rPr lang="en-IE" smtClean="0"/>
              <a:pPr/>
              <a:t>5</a:t>
            </a:fld>
            <a:endParaRPr lang="en-IE"/>
          </a:p>
        </p:txBody>
      </p:sp>
    </p:spTree>
    <p:extLst>
      <p:ext uri="{BB962C8B-B14F-4D97-AF65-F5344CB8AC3E}">
        <p14:creationId xmlns:p14="http://schemas.microsoft.com/office/powerpoint/2010/main" val="4069514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err="1"/>
              <a:t>Paljud</a:t>
            </a:r>
            <a:r>
              <a:rPr lang="en-GB" dirty="0"/>
              <a:t> </a:t>
            </a:r>
            <a:r>
              <a:rPr lang="en-GB" dirty="0" err="1"/>
              <a:t>hankijad</a:t>
            </a:r>
            <a:r>
              <a:rPr lang="en-GB" dirty="0"/>
              <a:t> </a:t>
            </a:r>
            <a:r>
              <a:rPr lang="en-GB" dirty="0" err="1"/>
              <a:t>ei</a:t>
            </a:r>
            <a:r>
              <a:rPr lang="en-GB" dirty="0"/>
              <a:t> </a:t>
            </a:r>
            <a:r>
              <a:rPr lang="en-GB" dirty="0" err="1"/>
              <a:t>soovi</a:t>
            </a:r>
            <a:r>
              <a:rPr lang="en-GB" dirty="0"/>
              <a:t> </a:t>
            </a:r>
            <a:r>
              <a:rPr lang="en-GB" dirty="0" err="1"/>
              <a:t>turu</a:t>
            </a:r>
            <a:r>
              <a:rPr lang="en-GB" dirty="0"/>
              <a:t> </a:t>
            </a:r>
            <a:r>
              <a:rPr lang="en-GB" dirty="0" err="1"/>
              <a:t>osalemist</a:t>
            </a:r>
            <a:r>
              <a:rPr lang="en-GB" dirty="0"/>
              <a:t> </a:t>
            </a:r>
            <a:r>
              <a:rPr lang="en-GB" dirty="0" err="1"/>
              <a:t>väljaspool</a:t>
            </a:r>
            <a:r>
              <a:rPr lang="en-GB" dirty="0"/>
              <a:t> </a:t>
            </a:r>
            <a:r>
              <a:rPr lang="en-GB" dirty="0" err="1"/>
              <a:t>ametlikku</a:t>
            </a:r>
            <a:r>
              <a:rPr lang="en-GB" dirty="0"/>
              <a:t> </a:t>
            </a:r>
            <a:r>
              <a:rPr lang="en-GB" dirty="0" err="1"/>
              <a:t>pakkumismenetlust</a:t>
            </a:r>
            <a:r>
              <a:rPr lang="en-GB" dirty="0"/>
              <a:t>, </a:t>
            </a:r>
            <a:r>
              <a:rPr lang="en-GB" dirty="0" err="1"/>
              <a:t>kuna</a:t>
            </a:r>
            <a:r>
              <a:rPr lang="en-GB" dirty="0"/>
              <a:t> </a:t>
            </a:r>
            <a:r>
              <a:rPr lang="en-GB" dirty="0" err="1"/>
              <a:t>kardavad</a:t>
            </a:r>
            <a:r>
              <a:rPr lang="en-GB" dirty="0"/>
              <a:t> </a:t>
            </a:r>
            <a:r>
              <a:rPr lang="en-GB" dirty="0" err="1"/>
              <a:t>kohtuvaidlust</a:t>
            </a:r>
            <a:r>
              <a:rPr lang="en-GB" dirty="0"/>
              <a:t>. See ja </a:t>
            </a:r>
            <a:r>
              <a:rPr lang="en-GB" dirty="0" err="1"/>
              <a:t>järgmine</a:t>
            </a:r>
            <a:r>
              <a:rPr lang="en-GB" dirty="0"/>
              <a:t> </a:t>
            </a:r>
            <a:r>
              <a:rPr lang="en-GB" dirty="0" err="1"/>
              <a:t>slaid</a:t>
            </a:r>
            <a:r>
              <a:rPr lang="en-GB" dirty="0"/>
              <a:t> </a:t>
            </a:r>
            <a:r>
              <a:rPr lang="en-GB" dirty="0" err="1"/>
              <a:t>edastavad</a:t>
            </a:r>
            <a:r>
              <a:rPr lang="en-GB" dirty="0"/>
              <a:t> </a:t>
            </a:r>
            <a:r>
              <a:rPr lang="en-GB" dirty="0" err="1"/>
              <a:t>sõnumi</a:t>
            </a:r>
            <a:r>
              <a:rPr lang="en-GB" dirty="0"/>
              <a:t>, et </a:t>
            </a:r>
            <a:r>
              <a:rPr lang="en-GB" dirty="0" err="1"/>
              <a:t>selline</a:t>
            </a:r>
            <a:r>
              <a:rPr lang="en-GB" dirty="0"/>
              <a:t> </a:t>
            </a:r>
            <a:r>
              <a:rPr lang="en-GB" dirty="0" err="1"/>
              <a:t>kaasamine</a:t>
            </a:r>
            <a:r>
              <a:rPr lang="en-GB" dirty="0"/>
              <a:t> on </a:t>
            </a:r>
            <a:r>
              <a:rPr lang="en-GB" dirty="0" err="1"/>
              <a:t>seaduslik</a:t>
            </a:r>
            <a:r>
              <a:rPr lang="en-GB" dirty="0"/>
              <a:t>, </a:t>
            </a:r>
            <a:r>
              <a:rPr lang="en-GB" dirty="0" err="1"/>
              <a:t>tingimusel</a:t>
            </a:r>
            <a:r>
              <a:rPr lang="en-GB" dirty="0"/>
              <a:t> et </a:t>
            </a:r>
            <a:r>
              <a:rPr lang="en-GB" dirty="0" err="1"/>
              <a:t>järgitakse</a:t>
            </a:r>
            <a:r>
              <a:rPr lang="en-GB" dirty="0"/>
              <a:t> </a:t>
            </a:r>
            <a:r>
              <a:rPr lang="en-GB" dirty="0" err="1"/>
              <a:t>mõnda</a:t>
            </a:r>
            <a:r>
              <a:rPr lang="en-GB" dirty="0"/>
              <a:t> </a:t>
            </a:r>
            <a:r>
              <a:rPr lang="en-GB" dirty="0" err="1"/>
              <a:t>põhiprintsiipi</a:t>
            </a:r>
            <a:r>
              <a:rPr lang="en-GB" dirty="0"/>
              <a:t>.</a:t>
            </a:r>
          </a:p>
          <a:p>
            <a:endParaRPr lang="en-GB" dirty="0"/>
          </a:p>
          <a:p>
            <a:r>
              <a:rPr lang="en-GB" dirty="0" err="1"/>
              <a:t>Juriidilis</a:t>
            </a:r>
            <a:r>
              <a:rPr lang="et-EE" dirty="0"/>
              <a:t>ed</a:t>
            </a:r>
            <a:r>
              <a:rPr lang="en-GB" dirty="0"/>
              <a:t> </a:t>
            </a:r>
            <a:r>
              <a:rPr lang="et-EE" dirty="0"/>
              <a:t>korduma kippuvate küsimused leiate  lisamaterjalist.  </a:t>
            </a:r>
            <a:endParaRPr lang="en-GB" dirty="0"/>
          </a:p>
        </p:txBody>
      </p:sp>
      <p:sp>
        <p:nvSpPr>
          <p:cNvPr id="4" name="Slide Number Placeholder 3"/>
          <p:cNvSpPr>
            <a:spLocks noGrp="1"/>
          </p:cNvSpPr>
          <p:nvPr>
            <p:ph type="sldNum" sz="quarter" idx="10"/>
          </p:nvPr>
        </p:nvSpPr>
        <p:spPr/>
        <p:txBody>
          <a:bodyPr/>
          <a:lstStyle/>
          <a:p>
            <a:fld id="{5FF45C34-7ABA-4084-B4AD-6675A8C16980}" type="slidenum">
              <a:rPr lang="en-IE" smtClean="0"/>
              <a:pPr/>
              <a:t>6</a:t>
            </a:fld>
            <a:endParaRPr lang="en-IE"/>
          </a:p>
        </p:txBody>
      </p:sp>
    </p:spTree>
    <p:extLst>
      <p:ext uri="{BB962C8B-B14F-4D97-AF65-F5344CB8AC3E}">
        <p14:creationId xmlns:p14="http://schemas.microsoft.com/office/powerpoint/2010/main" val="20111876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noProof="0" dirty="0"/>
              <a:t>(1) </a:t>
            </a:r>
            <a:r>
              <a:rPr lang="en-GB" sz="1200" noProof="0" dirty="0" err="1"/>
              <a:t>Hankija</a:t>
            </a:r>
            <a:r>
              <a:rPr lang="en-GB" sz="1200" noProof="0" dirty="0"/>
              <a:t> </a:t>
            </a:r>
            <a:r>
              <a:rPr lang="en-GB" sz="1200" noProof="0" dirty="0" err="1"/>
              <a:t>võib</a:t>
            </a:r>
            <a:r>
              <a:rPr lang="en-GB" sz="1200" noProof="0" dirty="0"/>
              <a:t> </a:t>
            </a:r>
            <a:r>
              <a:rPr lang="en-GB" sz="1200" noProof="0" dirty="0" err="1"/>
              <a:t>enne</a:t>
            </a:r>
            <a:r>
              <a:rPr lang="en-GB" sz="1200" noProof="0" dirty="0"/>
              <a:t> </a:t>
            </a:r>
            <a:r>
              <a:rPr lang="en-GB" sz="1200" noProof="0" dirty="0" err="1"/>
              <a:t>riigihanke</a:t>
            </a:r>
            <a:r>
              <a:rPr lang="en-GB" sz="1200" noProof="0" dirty="0"/>
              <a:t> </a:t>
            </a:r>
            <a:r>
              <a:rPr lang="en-GB" sz="1200" noProof="0" dirty="0" err="1"/>
              <a:t>alustamist</a:t>
            </a:r>
            <a:r>
              <a:rPr lang="en-GB" sz="1200" noProof="0" dirty="0"/>
              <a:t> </a:t>
            </a:r>
            <a:r>
              <a:rPr lang="en-GB" sz="1200" noProof="0" dirty="0" err="1"/>
              <a:t>hankelepingu</a:t>
            </a:r>
            <a:r>
              <a:rPr lang="en-GB" sz="1200" noProof="0" dirty="0"/>
              <a:t> </a:t>
            </a:r>
            <a:r>
              <a:rPr lang="en-GB" sz="1200" noProof="0" dirty="0" err="1"/>
              <a:t>eseme</a:t>
            </a:r>
            <a:r>
              <a:rPr lang="en-GB" sz="1200" noProof="0" dirty="0"/>
              <a:t> </a:t>
            </a:r>
            <a:r>
              <a:rPr lang="en-GB" sz="1200" noProof="0" dirty="0" err="1"/>
              <a:t>täpsemaks</a:t>
            </a:r>
            <a:r>
              <a:rPr lang="en-GB" sz="1200" noProof="0" dirty="0"/>
              <a:t> </a:t>
            </a:r>
            <a:r>
              <a:rPr lang="en-GB" sz="1200" noProof="0" dirty="0" err="1"/>
              <a:t>piiritlemiseks</a:t>
            </a:r>
            <a:r>
              <a:rPr lang="en-GB" sz="1200" noProof="0" dirty="0"/>
              <a:t> ja </a:t>
            </a:r>
            <a:r>
              <a:rPr lang="en-GB" sz="1200" noProof="0" dirty="0" err="1"/>
              <a:t>riigihanke</a:t>
            </a:r>
            <a:r>
              <a:rPr lang="en-GB" sz="1200" noProof="0" dirty="0"/>
              <a:t> </a:t>
            </a:r>
            <a:r>
              <a:rPr lang="en-GB" sz="1200" noProof="0" dirty="0" err="1"/>
              <a:t>ettevalmistamiseks</a:t>
            </a:r>
            <a:r>
              <a:rPr lang="en-GB" sz="1200" noProof="0" dirty="0"/>
              <a:t> </a:t>
            </a:r>
            <a:r>
              <a:rPr lang="en-GB" sz="1200" noProof="0" dirty="0" err="1"/>
              <a:t>teha</a:t>
            </a:r>
            <a:r>
              <a:rPr lang="en-GB" sz="1200" noProof="0" dirty="0"/>
              <a:t> </a:t>
            </a:r>
            <a:r>
              <a:rPr lang="en-GB" sz="1200" noProof="0" dirty="0" err="1"/>
              <a:t>turu-uuringu</a:t>
            </a:r>
            <a:r>
              <a:rPr lang="en-GB" sz="1200" noProof="0" dirty="0"/>
              <a:t>.</a:t>
            </a:r>
          </a:p>
          <a:p>
            <a:pPr marL="0">
              <a:buNone/>
            </a:pPr>
            <a:endParaRPr lang="et-EE" sz="1200" noProof="0" dirty="0"/>
          </a:p>
          <a:p>
            <a:pPr marL="0">
              <a:buNone/>
            </a:pPr>
            <a:r>
              <a:rPr lang="en-GB" sz="1200" noProof="0" dirty="0"/>
              <a:t>(2) </a:t>
            </a:r>
            <a:r>
              <a:rPr lang="en-GB" sz="1200" noProof="0" dirty="0" err="1"/>
              <a:t>Turu-uuringu</a:t>
            </a:r>
            <a:r>
              <a:rPr lang="en-GB" sz="1200" noProof="0" dirty="0"/>
              <a:t> </a:t>
            </a:r>
            <a:r>
              <a:rPr lang="en-GB" sz="1200" noProof="0" dirty="0" err="1"/>
              <a:t>käigus</a:t>
            </a:r>
            <a:r>
              <a:rPr lang="en-GB" sz="1200" noProof="0" dirty="0"/>
              <a:t> </a:t>
            </a:r>
            <a:r>
              <a:rPr lang="en-GB" sz="1200" noProof="0" dirty="0" err="1"/>
              <a:t>võib</a:t>
            </a:r>
            <a:r>
              <a:rPr lang="en-GB" sz="1200" noProof="0" dirty="0"/>
              <a:t> </a:t>
            </a:r>
            <a:r>
              <a:rPr lang="en-GB" sz="1200" noProof="0" dirty="0" err="1"/>
              <a:t>hankija</a:t>
            </a:r>
            <a:r>
              <a:rPr lang="en-GB" sz="1200" noProof="0" dirty="0"/>
              <a:t> </a:t>
            </a:r>
            <a:r>
              <a:rPr lang="en-GB" sz="1200" noProof="0" dirty="0" err="1"/>
              <a:t>konsulteerida</a:t>
            </a:r>
            <a:r>
              <a:rPr lang="en-GB" sz="1200" noProof="0" dirty="0"/>
              <a:t> </a:t>
            </a:r>
            <a:r>
              <a:rPr lang="en-GB" sz="1200" noProof="0" dirty="0" err="1"/>
              <a:t>asjaomases</a:t>
            </a:r>
            <a:r>
              <a:rPr lang="en-GB" sz="1200" noProof="0" dirty="0"/>
              <a:t> </a:t>
            </a:r>
            <a:r>
              <a:rPr lang="en-GB" sz="1200" noProof="0" dirty="0" err="1"/>
              <a:t>valdkonnas</a:t>
            </a:r>
            <a:r>
              <a:rPr lang="en-GB" sz="1200" noProof="0" dirty="0"/>
              <a:t> </a:t>
            </a:r>
            <a:r>
              <a:rPr lang="en-GB" sz="1200" noProof="0" dirty="0" err="1"/>
              <a:t>tegutsevate</a:t>
            </a:r>
            <a:r>
              <a:rPr lang="en-GB" sz="1200" noProof="0" dirty="0"/>
              <a:t> </a:t>
            </a:r>
            <a:r>
              <a:rPr lang="en-GB" sz="1200" noProof="0" dirty="0" err="1"/>
              <a:t>isikute</a:t>
            </a:r>
            <a:r>
              <a:rPr lang="en-GB" sz="1200" noProof="0" dirty="0"/>
              <a:t> ja </a:t>
            </a:r>
            <a:r>
              <a:rPr lang="en-GB" sz="1200" noProof="0" dirty="0" err="1"/>
              <a:t>ettevõtjatega</a:t>
            </a:r>
            <a:r>
              <a:rPr lang="en-GB" sz="1200" noProof="0" dirty="0"/>
              <a:t>. </a:t>
            </a:r>
            <a:r>
              <a:rPr lang="en-GB" sz="1200" noProof="0" dirty="0" err="1"/>
              <a:t>Saadud</a:t>
            </a:r>
            <a:r>
              <a:rPr lang="en-GB" sz="1200" noProof="0" dirty="0"/>
              <a:t> </a:t>
            </a:r>
            <a:r>
              <a:rPr lang="en-GB" sz="1200" noProof="0" dirty="0" err="1"/>
              <a:t>nõuandeid</a:t>
            </a:r>
            <a:r>
              <a:rPr lang="en-GB" sz="1200" noProof="0" dirty="0"/>
              <a:t> </a:t>
            </a:r>
            <a:r>
              <a:rPr lang="en-GB" sz="1200" noProof="0" dirty="0" err="1"/>
              <a:t>võib</a:t>
            </a:r>
            <a:r>
              <a:rPr lang="en-GB" sz="1200" noProof="0" dirty="0"/>
              <a:t> </a:t>
            </a:r>
            <a:r>
              <a:rPr lang="en-GB" sz="1200" noProof="0" dirty="0" err="1"/>
              <a:t>kasutada</a:t>
            </a:r>
            <a:r>
              <a:rPr lang="en-GB" sz="1200" noProof="0" dirty="0"/>
              <a:t> </a:t>
            </a:r>
            <a:r>
              <a:rPr lang="en-GB" sz="1200" noProof="0" dirty="0" err="1"/>
              <a:t>riigihanke</a:t>
            </a:r>
            <a:r>
              <a:rPr lang="en-GB" sz="1200" noProof="0" dirty="0"/>
              <a:t> </a:t>
            </a:r>
            <a:r>
              <a:rPr lang="en-GB" sz="1200" noProof="0" dirty="0" err="1"/>
              <a:t>kavandamisel</a:t>
            </a:r>
            <a:r>
              <a:rPr lang="en-GB" sz="1200" noProof="0" dirty="0"/>
              <a:t> ja </a:t>
            </a:r>
            <a:r>
              <a:rPr lang="en-GB" sz="1200" noProof="0" dirty="0" err="1"/>
              <a:t>korraldamisel</a:t>
            </a:r>
            <a:r>
              <a:rPr lang="en-GB" sz="1200" noProof="0" dirty="0"/>
              <a:t> </a:t>
            </a:r>
            <a:r>
              <a:rPr lang="en-GB" sz="1200" noProof="0" dirty="0" err="1"/>
              <a:t>tingimusel</a:t>
            </a:r>
            <a:r>
              <a:rPr lang="en-GB" sz="1200" noProof="0" dirty="0"/>
              <a:t>, et see </a:t>
            </a:r>
            <a:r>
              <a:rPr lang="en-GB" sz="1200" noProof="0" dirty="0" err="1"/>
              <a:t>ei</a:t>
            </a:r>
            <a:r>
              <a:rPr lang="en-GB" sz="1200" noProof="0" dirty="0"/>
              <a:t> </a:t>
            </a:r>
            <a:r>
              <a:rPr lang="en-GB" sz="1200" noProof="0" dirty="0" err="1"/>
              <a:t>moonuta</a:t>
            </a:r>
            <a:r>
              <a:rPr lang="en-GB" sz="1200" noProof="0" dirty="0"/>
              <a:t> </a:t>
            </a:r>
            <a:r>
              <a:rPr lang="en-GB" sz="1200" noProof="0" dirty="0" err="1"/>
              <a:t>konkurentsi</a:t>
            </a:r>
            <a:r>
              <a:rPr lang="en-GB" sz="1200" noProof="0" dirty="0"/>
              <a:t>. </a:t>
            </a:r>
            <a:r>
              <a:rPr lang="en-GB" sz="1200" noProof="0" dirty="0" err="1"/>
              <a:t>Turu-uuringu</a:t>
            </a:r>
            <a:r>
              <a:rPr lang="en-GB" sz="1200" noProof="0" dirty="0"/>
              <a:t> </a:t>
            </a:r>
            <a:r>
              <a:rPr lang="en-GB" sz="1200" noProof="0" dirty="0" err="1"/>
              <a:t>tegemisel</a:t>
            </a:r>
            <a:r>
              <a:rPr lang="en-GB" sz="1200" noProof="0" dirty="0"/>
              <a:t> ja </a:t>
            </a:r>
            <a:r>
              <a:rPr lang="en-GB" sz="1200" noProof="0" dirty="0" err="1"/>
              <a:t>selle</a:t>
            </a:r>
            <a:r>
              <a:rPr lang="en-GB" sz="1200" noProof="0" dirty="0"/>
              <a:t> </a:t>
            </a:r>
            <a:r>
              <a:rPr lang="en-GB" sz="1200" noProof="0" dirty="0" err="1"/>
              <a:t>käigus</a:t>
            </a:r>
            <a:r>
              <a:rPr lang="en-GB" sz="1200" noProof="0" dirty="0"/>
              <a:t> </a:t>
            </a:r>
            <a:r>
              <a:rPr lang="en-GB" sz="1200" noProof="0" dirty="0" err="1"/>
              <a:t>saadud</a:t>
            </a:r>
            <a:r>
              <a:rPr lang="en-GB" sz="1200" noProof="0" dirty="0"/>
              <a:t> </a:t>
            </a:r>
            <a:r>
              <a:rPr lang="en-GB" sz="1200" noProof="0" dirty="0" err="1"/>
              <a:t>nõuannete</a:t>
            </a:r>
            <a:r>
              <a:rPr lang="en-GB" sz="1200" noProof="0" dirty="0"/>
              <a:t> </a:t>
            </a:r>
            <a:r>
              <a:rPr lang="en-GB" sz="1200" noProof="0" dirty="0" err="1"/>
              <a:t>kasutamisel</a:t>
            </a:r>
            <a:r>
              <a:rPr lang="en-GB" sz="1200" noProof="0" dirty="0"/>
              <a:t> </a:t>
            </a:r>
            <a:r>
              <a:rPr lang="en-GB" sz="1200" noProof="0" dirty="0" err="1"/>
              <a:t>riigihankes</a:t>
            </a:r>
            <a:r>
              <a:rPr lang="en-GB" sz="1200" noProof="0" dirty="0"/>
              <a:t> </a:t>
            </a:r>
            <a:r>
              <a:rPr lang="en-GB" sz="1200" noProof="0" dirty="0" err="1"/>
              <a:t>tagab</a:t>
            </a:r>
            <a:r>
              <a:rPr lang="en-GB" sz="1200" noProof="0" dirty="0"/>
              <a:t> </a:t>
            </a:r>
            <a:r>
              <a:rPr lang="en-GB" sz="1200" noProof="0" dirty="0" err="1"/>
              <a:t>hankija</a:t>
            </a:r>
            <a:r>
              <a:rPr lang="en-GB" sz="1200" noProof="0" dirty="0"/>
              <a:t> </a:t>
            </a:r>
            <a:r>
              <a:rPr lang="en-GB" sz="1200" noProof="0" dirty="0" err="1"/>
              <a:t>mittediskrimineerimise</a:t>
            </a:r>
            <a:r>
              <a:rPr lang="en-GB" sz="1200" noProof="0" dirty="0"/>
              <a:t> ja </a:t>
            </a:r>
            <a:r>
              <a:rPr lang="en-GB" sz="1200" noProof="0" dirty="0" err="1"/>
              <a:t>läbipaistvuse</a:t>
            </a:r>
            <a:r>
              <a:rPr lang="en-GB" sz="1200" noProof="0" dirty="0"/>
              <a:t> </a:t>
            </a:r>
            <a:r>
              <a:rPr lang="en-GB" sz="1200" noProof="0" dirty="0" err="1"/>
              <a:t>põhimõtete</a:t>
            </a:r>
            <a:r>
              <a:rPr lang="en-GB" sz="1200" noProof="0" dirty="0"/>
              <a:t> </a:t>
            </a:r>
            <a:r>
              <a:rPr lang="en-GB" sz="1200" noProof="0" dirty="0" err="1"/>
              <a:t>järgimise</a:t>
            </a:r>
            <a:r>
              <a:rPr lang="en-GB" sz="1200" noProof="0" dirty="0"/>
              <a:t>.</a:t>
            </a:r>
          </a:p>
          <a:p>
            <a:pPr marL="0">
              <a:buNone/>
            </a:pPr>
            <a:endParaRPr lang="en-GB" sz="1200" noProof="0" dirty="0"/>
          </a:p>
          <a:p>
            <a:pPr marL="0">
              <a:buNone/>
            </a:pPr>
            <a:r>
              <a:rPr lang="en-GB" sz="1200" noProof="0" dirty="0"/>
              <a:t>  (3) </a:t>
            </a:r>
            <a:r>
              <a:rPr lang="en-GB" sz="1200" noProof="0" dirty="0" err="1"/>
              <a:t>Kui</a:t>
            </a:r>
            <a:r>
              <a:rPr lang="en-GB" sz="1200" noProof="0" dirty="0"/>
              <a:t> </a:t>
            </a:r>
            <a:r>
              <a:rPr lang="en-GB" sz="1200" noProof="0" dirty="0" err="1"/>
              <a:t>ettevõtja</a:t>
            </a:r>
            <a:r>
              <a:rPr lang="en-GB" sz="1200" noProof="0" dirty="0"/>
              <a:t> on </a:t>
            </a:r>
            <a:r>
              <a:rPr lang="en-GB" sz="1200" noProof="0" dirty="0" err="1"/>
              <a:t>osalenud</a:t>
            </a:r>
            <a:r>
              <a:rPr lang="en-GB" sz="1200" noProof="0" dirty="0"/>
              <a:t> </a:t>
            </a:r>
            <a:r>
              <a:rPr lang="en-GB" sz="1200" noProof="0" dirty="0" err="1"/>
              <a:t>käesoleva</a:t>
            </a:r>
            <a:r>
              <a:rPr lang="en-GB" sz="1200" noProof="0" dirty="0"/>
              <a:t> </a:t>
            </a:r>
            <a:r>
              <a:rPr lang="en-GB" sz="1200" noProof="0" dirty="0" err="1"/>
              <a:t>paragrahvi</a:t>
            </a:r>
            <a:r>
              <a:rPr lang="en-GB" sz="1200" noProof="0" dirty="0"/>
              <a:t> </a:t>
            </a:r>
            <a:r>
              <a:rPr lang="en-GB" sz="1200" noProof="0" dirty="0" err="1"/>
              <a:t>lõikes</a:t>
            </a:r>
            <a:r>
              <a:rPr lang="en-GB" sz="1200" noProof="0" dirty="0"/>
              <a:t> 2 </a:t>
            </a:r>
            <a:r>
              <a:rPr lang="en-GB" sz="1200" noProof="0" dirty="0" err="1"/>
              <a:t>nimetatud</a:t>
            </a:r>
            <a:r>
              <a:rPr lang="en-GB" sz="1200" noProof="0" dirty="0"/>
              <a:t> </a:t>
            </a:r>
            <a:r>
              <a:rPr lang="en-GB" sz="1200" noProof="0" dirty="0" err="1"/>
              <a:t>turu-uuringus</a:t>
            </a:r>
            <a:r>
              <a:rPr lang="en-GB" sz="1200" noProof="0" dirty="0"/>
              <a:t> </a:t>
            </a:r>
            <a:r>
              <a:rPr lang="en-GB" sz="1200" noProof="0" dirty="0" err="1"/>
              <a:t>või</a:t>
            </a:r>
            <a:r>
              <a:rPr lang="en-GB" sz="1200" noProof="0" dirty="0"/>
              <a:t> </a:t>
            </a:r>
            <a:r>
              <a:rPr lang="en-GB" sz="1200" noProof="0" dirty="0" err="1"/>
              <a:t>olnud</a:t>
            </a:r>
            <a:r>
              <a:rPr lang="en-GB" sz="1200" noProof="0" dirty="0"/>
              <a:t> </a:t>
            </a:r>
            <a:r>
              <a:rPr lang="en-GB" sz="1200" noProof="0" dirty="0" err="1"/>
              <a:t>muul</a:t>
            </a:r>
            <a:r>
              <a:rPr lang="en-GB" sz="1200" noProof="0" dirty="0"/>
              <a:t> </a:t>
            </a:r>
            <a:r>
              <a:rPr lang="en-GB" sz="1200" noProof="0" dirty="0" err="1"/>
              <a:t>moel</a:t>
            </a:r>
            <a:r>
              <a:rPr lang="en-GB" sz="1200" noProof="0" dirty="0"/>
              <a:t> </a:t>
            </a:r>
            <a:r>
              <a:rPr lang="en-GB" sz="1200" noProof="0" dirty="0" err="1"/>
              <a:t>kaasatud</a:t>
            </a:r>
            <a:r>
              <a:rPr lang="en-GB" sz="1200" noProof="0" dirty="0"/>
              <a:t> </a:t>
            </a:r>
            <a:r>
              <a:rPr lang="en-GB" sz="1200" noProof="0" dirty="0" err="1"/>
              <a:t>riigihanke</a:t>
            </a:r>
            <a:r>
              <a:rPr lang="en-GB" sz="1200" noProof="0" dirty="0"/>
              <a:t> </a:t>
            </a:r>
            <a:r>
              <a:rPr lang="en-GB" sz="1200" noProof="0" dirty="0" err="1"/>
              <a:t>ettevalmistamisse</a:t>
            </a:r>
            <a:r>
              <a:rPr lang="en-GB" sz="1200" noProof="0" dirty="0"/>
              <a:t>, </a:t>
            </a:r>
            <a:r>
              <a:rPr lang="en-GB" sz="1200" noProof="0" dirty="0" err="1"/>
              <a:t>võtab</a:t>
            </a:r>
            <a:r>
              <a:rPr lang="en-GB" sz="1200" noProof="0" dirty="0"/>
              <a:t> </a:t>
            </a:r>
            <a:r>
              <a:rPr lang="en-GB" sz="1200" noProof="0" dirty="0" err="1"/>
              <a:t>hankija</a:t>
            </a:r>
            <a:r>
              <a:rPr lang="en-GB" sz="1200" noProof="0" dirty="0"/>
              <a:t> </a:t>
            </a:r>
            <a:r>
              <a:rPr lang="en-GB" sz="1200" noProof="0" dirty="0" err="1"/>
              <a:t>tarvitusele</a:t>
            </a:r>
            <a:r>
              <a:rPr lang="en-GB" sz="1200" noProof="0" dirty="0"/>
              <a:t> </a:t>
            </a:r>
            <a:r>
              <a:rPr lang="en-GB" sz="1200" noProof="0" dirty="0" err="1"/>
              <a:t>meetmed</a:t>
            </a:r>
            <a:r>
              <a:rPr lang="en-GB" sz="1200" noProof="0" dirty="0"/>
              <a:t> </a:t>
            </a:r>
            <a:r>
              <a:rPr lang="en-GB" sz="1200" noProof="0" dirty="0" err="1"/>
              <a:t>konkurentsi</a:t>
            </a:r>
            <a:r>
              <a:rPr lang="en-GB" sz="1200" noProof="0" dirty="0"/>
              <a:t> </a:t>
            </a:r>
            <a:r>
              <a:rPr lang="en-GB" sz="1200" noProof="0" dirty="0" err="1"/>
              <a:t>moonutamise</a:t>
            </a:r>
            <a:r>
              <a:rPr lang="en-GB" sz="1200" noProof="0" dirty="0"/>
              <a:t> </a:t>
            </a:r>
            <a:r>
              <a:rPr lang="en-GB" sz="1200" noProof="0" dirty="0" err="1"/>
              <a:t>ärahoidmiseks</a:t>
            </a:r>
            <a:r>
              <a:rPr lang="en-GB" sz="1200" noProof="0" dirty="0"/>
              <a:t>, </a:t>
            </a:r>
            <a:r>
              <a:rPr lang="en-GB" sz="1200" noProof="0" dirty="0" err="1"/>
              <a:t>sealhulgas</a:t>
            </a:r>
            <a:r>
              <a:rPr lang="en-GB" sz="1200" noProof="0" dirty="0"/>
              <a:t>:</a:t>
            </a:r>
          </a:p>
          <a:p>
            <a:pPr marL="0">
              <a:buNone/>
            </a:pPr>
            <a:r>
              <a:rPr lang="en-GB" sz="1200" noProof="0" dirty="0"/>
              <a:t>  1) </a:t>
            </a:r>
            <a:r>
              <a:rPr lang="en-GB" sz="1200" noProof="0" dirty="0" err="1"/>
              <a:t>esitab</a:t>
            </a:r>
            <a:r>
              <a:rPr lang="en-GB" sz="1200" noProof="0" dirty="0"/>
              <a:t> </a:t>
            </a:r>
            <a:r>
              <a:rPr lang="en-GB" sz="1200" noProof="0" dirty="0" err="1"/>
              <a:t>riigihanke</a:t>
            </a:r>
            <a:r>
              <a:rPr lang="en-GB" sz="1200" noProof="0" dirty="0"/>
              <a:t> </a:t>
            </a:r>
            <a:r>
              <a:rPr lang="en-GB" sz="1200" noProof="0" dirty="0" err="1"/>
              <a:t>alusdokumentides</a:t>
            </a:r>
            <a:r>
              <a:rPr lang="en-GB" sz="1200" noProof="0" dirty="0"/>
              <a:t> </a:t>
            </a:r>
            <a:r>
              <a:rPr lang="en-GB" sz="1200" noProof="0" dirty="0" err="1"/>
              <a:t>teabe</a:t>
            </a:r>
            <a:r>
              <a:rPr lang="en-GB" sz="1200" noProof="0" dirty="0"/>
              <a:t>, mis </a:t>
            </a:r>
            <a:r>
              <a:rPr lang="en-GB" sz="1200" noProof="0" dirty="0" err="1"/>
              <a:t>edastati</a:t>
            </a:r>
            <a:r>
              <a:rPr lang="en-GB" sz="1200" noProof="0" dirty="0"/>
              <a:t> </a:t>
            </a:r>
            <a:r>
              <a:rPr lang="en-GB" sz="1200" noProof="0" dirty="0" err="1"/>
              <a:t>turu-uuringus</a:t>
            </a:r>
            <a:r>
              <a:rPr lang="en-GB" sz="1200" noProof="0" dirty="0"/>
              <a:t> </a:t>
            </a:r>
            <a:r>
              <a:rPr lang="en-GB" sz="1200" noProof="0" dirty="0" err="1"/>
              <a:t>osalenud</a:t>
            </a:r>
            <a:r>
              <a:rPr lang="en-GB" sz="1200" noProof="0" dirty="0"/>
              <a:t> </a:t>
            </a:r>
            <a:r>
              <a:rPr lang="en-GB" sz="1200" noProof="0" dirty="0" err="1"/>
              <a:t>või</a:t>
            </a:r>
            <a:r>
              <a:rPr lang="en-GB" sz="1200" noProof="0" dirty="0"/>
              <a:t> </a:t>
            </a:r>
            <a:r>
              <a:rPr lang="en-GB" sz="1200" noProof="0" dirty="0" err="1"/>
              <a:t>muul</a:t>
            </a:r>
            <a:r>
              <a:rPr lang="en-GB" sz="1200" noProof="0" dirty="0"/>
              <a:t> </a:t>
            </a:r>
            <a:r>
              <a:rPr lang="en-GB" sz="1200" noProof="0" dirty="0" err="1"/>
              <a:t>moel</a:t>
            </a:r>
            <a:r>
              <a:rPr lang="en-GB" sz="1200" noProof="0" dirty="0"/>
              <a:t> </a:t>
            </a:r>
            <a:r>
              <a:rPr lang="en-GB" sz="1200" noProof="0" dirty="0" err="1"/>
              <a:t>riigihanke</a:t>
            </a:r>
            <a:r>
              <a:rPr lang="en-GB" sz="1200" noProof="0" dirty="0"/>
              <a:t> </a:t>
            </a:r>
            <a:r>
              <a:rPr lang="en-GB" sz="1200" noProof="0" dirty="0" err="1"/>
              <a:t>ettevalmistamisse</a:t>
            </a:r>
            <a:r>
              <a:rPr lang="en-GB" sz="1200" noProof="0" dirty="0"/>
              <a:t> </a:t>
            </a:r>
            <a:r>
              <a:rPr lang="en-GB" sz="1200" noProof="0" dirty="0" err="1"/>
              <a:t>kaasatud</a:t>
            </a:r>
            <a:r>
              <a:rPr lang="en-GB" sz="1200" noProof="0" dirty="0"/>
              <a:t> </a:t>
            </a:r>
            <a:r>
              <a:rPr lang="en-GB" sz="1200" noProof="0" dirty="0" err="1"/>
              <a:t>ettevõtjale</a:t>
            </a:r>
            <a:r>
              <a:rPr lang="en-GB" sz="1200" noProof="0" dirty="0"/>
              <a:t> </a:t>
            </a:r>
            <a:r>
              <a:rPr lang="en-GB" sz="1200" noProof="0" dirty="0" err="1"/>
              <a:t>seoses</a:t>
            </a:r>
            <a:r>
              <a:rPr lang="en-GB" sz="1200" noProof="0" dirty="0"/>
              <a:t> </a:t>
            </a:r>
            <a:r>
              <a:rPr lang="en-GB" sz="1200" noProof="0" dirty="0" err="1"/>
              <a:t>riigihanke</a:t>
            </a:r>
            <a:r>
              <a:rPr lang="en-GB" sz="1200" noProof="0" dirty="0"/>
              <a:t> </a:t>
            </a:r>
            <a:r>
              <a:rPr lang="en-GB" sz="1200" noProof="0" dirty="0" err="1"/>
              <a:t>ettevalmistamises</a:t>
            </a:r>
            <a:r>
              <a:rPr lang="en-GB" sz="1200" noProof="0" dirty="0"/>
              <a:t> </a:t>
            </a:r>
            <a:r>
              <a:rPr lang="en-GB" sz="1200" noProof="0" dirty="0" err="1"/>
              <a:t>osalemisega</a:t>
            </a:r>
            <a:r>
              <a:rPr lang="en-GB" sz="1200" noProof="0" dirty="0"/>
              <a:t> </a:t>
            </a:r>
            <a:r>
              <a:rPr lang="en-GB" sz="1200" noProof="0" dirty="0" err="1"/>
              <a:t>või</a:t>
            </a:r>
            <a:r>
              <a:rPr lang="en-GB" sz="1200" noProof="0" dirty="0"/>
              <a:t> </a:t>
            </a:r>
            <a:r>
              <a:rPr lang="en-GB" sz="1200" noProof="0" dirty="0" err="1"/>
              <a:t>selle</a:t>
            </a:r>
            <a:r>
              <a:rPr lang="en-GB" sz="1200" noProof="0" dirty="0"/>
              <a:t> </a:t>
            </a:r>
            <a:r>
              <a:rPr lang="en-GB" sz="1200" noProof="0" dirty="0" err="1"/>
              <a:t>tulemusel</a:t>
            </a:r>
            <a:r>
              <a:rPr lang="en-GB" sz="1200" noProof="0" dirty="0"/>
              <a:t>;</a:t>
            </a:r>
          </a:p>
          <a:p>
            <a:pPr marL="0">
              <a:buNone/>
            </a:pPr>
            <a:r>
              <a:rPr lang="en-GB" sz="1200" noProof="0" dirty="0"/>
              <a:t>  2) </a:t>
            </a:r>
            <a:r>
              <a:rPr lang="en-GB" sz="1200" noProof="0" dirty="0" err="1"/>
              <a:t>määrab</a:t>
            </a:r>
            <a:r>
              <a:rPr lang="en-GB" sz="1200" noProof="0" dirty="0"/>
              <a:t> </a:t>
            </a:r>
            <a:r>
              <a:rPr lang="en-GB" sz="1200" noProof="0" dirty="0" err="1"/>
              <a:t>pakkumuse</a:t>
            </a:r>
            <a:r>
              <a:rPr lang="en-GB" sz="1200" noProof="0" dirty="0"/>
              <a:t> </a:t>
            </a:r>
            <a:r>
              <a:rPr lang="en-GB" sz="1200" noProof="0" dirty="0" err="1"/>
              <a:t>või</a:t>
            </a:r>
            <a:r>
              <a:rPr lang="en-GB" sz="1200" noProof="0" dirty="0"/>
              <a:t> </a:t>
            </a:r>
            <a:r>
              <a:rPr lang="en-GB" sz="1200" noProof="0" dirty="0" err="1"/>
              <a:t>taotluse</a:t>
            </a:r>
            <a:r>
              <a:rPr lang="en-GB" sz="1200" noProof="0" dirty="0"/>
              <a:t> </a:t>
            </a:r>
            <a:r>
              <a:rPr lang="en-GB" sz="1200" noProof="0" dirty="0" err="1"/>
              <a:t>esitamisele</a:t>
            </a:r>
            <a:r>
              <a:rPr lang="en-GB" sz="1200" noProof="0" dirty="0"/>
              <a:t> </a:t>
            </a:r>
            <a:r>
              <a:rPr lang="en-GB" sz="1200" noProof="0" dirty="0" err="1"/>
              <a:t>piisavalt</a:t>
            </a:r>
            <a:r>
              <a:rPr lang="en-GB" sz="1200" noProof="0" dirty="0"/>
              <a:t> </a:t>
            </a:r>
            <a:r>
              <a:rPr lang="en-GB" sz="1200" noProof="0" dirty="0" err="1"/>
              <a:t>pika</a:t>
            </a:r>
            <a:r>
              <a:rPr lang="en-GB" sz="1200" noProof="0" dirty="0"/>
              <a:t> </a:t>
            </a:r>
            <a:r>
              <a:rPr lang="en-GB" sz="1200" noProof="0" dirty="0" err="1"/>
              <a:t>tähtaja</a:t>
            </a:r>
            <a:r>
              <a:rPr lang="en-GB" sz="1200" noProof="0" dirty="0"/>
              <a:t>, et </a:t>
            </a:r>
            <a:r>
              <a:rPr lang="en-GB" sz="1200" noProof="0" dirty="0" err="1"/>
              <a:t>turu-uuringus</a:t>
            </a:r>
            <a:r>
              <a:rPr lang="en-GB" sz="1200" noProof="0" dirty="0"/>
              <a:t> </a:t>
            </a:r>
            <a:r>
              <a:rPr lang="en-GB" sz="1200" noProof="0" dirty="0" err="1"/>
              <a:t>osalenud</a:t>
            </a:r>
            <a:r>
              <a:rPr lang="en-GB" sz="1200" noProof="0" dirty="0"/>
              <a:t> </a:t>
            </a:r>
            <a:r>
              <a:rPr lang="en-GB" sz="1200" noProof="0" dirty="0" err="1"/>
              <a:t>või</a:t>
            </a:r>
            <a:r>
              <a:rPr lang="en-GB" sz="1200" noProof="0" dirty="0"/>
              <a:t> </a:t>
            </a:r>
            <a:r>
              <a:rPr lang="en-GB" sz="1200" noProof="0" dirty="0" err="1"/>
              <a:t>muul</a:t>
            </a:r>
            <a:r>
              <a:rPr lang="en-GB" sz="1200" noProof="0" dirty="0"/>
              <a:t> </a:t>
            </a:r>
            <a:r>
              <a:rPr lang="en-GB" sz="1200" noProof="0" dirty="0" err="1"/>
              <a:t>moel</a:t>
            </a:r>
            <a:r>
              <a:rPr lang="en-GB" sz="1200" noProof="0" dirty="0"/>
              <a:t> </a:t>
            </a:r>
            <a:r>
              <a:rPr lang="en-GB" sz="1200" noProof="0" dirty="0" err="1"/>
              <a:t>riigihanke</a:t>
            </a:r>
            <a:r>
              <a:rPr lang="en-GB" sz="1200" noProof="0" dirty="0"/>
              <a:t> </a:t>
            </a:r>
            <a:r>
              <a:rPr lang="en-GB" sz="1200" noProof="0" dirty="0" err="1"/>
              <a:t>ettevalmistamisse</a:t>
            </a:r>
            <a:r>
              <a:rPr lang="en-GB" sz="1200" noProof="0" dirty="0"/>
              <a:t> </a:t>
            </a:r>
            <a:r>
              <a:rPr lang="en-GB" sz="1200" noProof="0" dirty="0" err="1"/>
              <a:t>kaasatud</a:t>
            </a:r>
            <a:r>
              <a:rPr lang="en-GB" sz="1200" noProof="0" dirty="0"/>
              <a:t> </a:t>
            </a:r>
            <a:r>
              <a:rPr lang="en-GB" sz="1200" noProof="0" dirty="0" err="1"/>
              <a:t>ettevõtjal</a:t>
            </a:r>
            <a:r>
              <a:rPr lang="en-GB" sz="1200" noProof="0" dirty="0"/>
              <a:t> </a:t>
            </a:r>
            <a:r>
              <a:rPr lang="en-GB" sz="1200" noProof="0" dirty="0" err="1"/>
              <a:t>ei</a:t>
            </a:r>
            <a:r>
              <a:rPr lang="en-GB" sz="1200" noProof="0" dirty="0"/>
              <a:t> </a:t>
            </a:r>
            <a:r>
              <a:rPr lang="en-GB" sz="1200" noProof="0" dirty="0" err="1"/>
              <a:t>tekiks</a:t>
            </a:r>
            <a:r>
              <a:rPr lang="en-GB" sz="1200" noProof="0" dirty="0"/>
              <a:t> </a:t>
            </a:r>
            <a:r>
              <a:rPr lang="en-GB" sz="1200" noProof="0" dirty="0" err="1"/>
              <a:t>seoses</a:t>
            </a:r>
            <a:r>
              <a:rPr lang="en-GB" sz="1200" noProof="0" dirty="0"/>
              <a:t> </a:t>
            </a:r>
            <a:r>
              <a:rPr lang="en-GB" sz="1200" noProof="0" dirty="0" err="1"/>
              <a:t>teabe</a:t>
            </a:r>
            <a:r>
              <a:rPr lang="en-GB" sz="1200" noProof="0" dirty="0"/>
              <a:t> </a:t>
            </a:r>
            <a:r>
              <a:rPr lang="en-GB" sz="1200" noProof="0" dirty="0" err="1"/>
              <a:t>eelneva</a:t>
            </a:r>
            <a:r>
              <a:rPr lang="en-GB" sz="1200" noProof="0" dirty="0"/>
              <a:t> </a:t>
            </a:r>
            <a:r>
              <a:rPr lang="en-GB" sz="1200" noProof="0" dirty="0" err="1"/>
              <a:t>valdamisega</a:t>
            </a:r>
            <a:r>
              <a:rPr lang="en-GB" sz="1200" noProof="0" dirty="0"/>
              <a:t> </a:t>
            </a:r>
            <a:r>
              <a:rPr lang="en-GB" sz="1200" noProof="0" dirty="0" err="1"/>
              <a:t>eelist</a:t>
            </a:r>
            <a:r>
              <a:rPr lang="en-GB" sz="1200" noProof="0" dirty="0"/>
              <a:t> </a:t>
            </a:r>
            <a:r>
              <a:rPr lang="en-GB" sz="1200" noProof="0" dirty="0" err="1"/>
              <a:t>teiste</a:t>
            </a:r>
            <a:r>
              <a:rPr lang="en-GB" sz="1200" noProof="0" dirty="0"/>
              <a:t> </a:t>
            </a:r>
            <a:r>
              <a:rPr lang="en-GB" sz="1200" noProof="0" dirty="0" err="1"/>
              <a:t>ettevõtjate</a:t>
            </a:r>
            <a:r>
              <a:rPr lang="en-GB" sz="1200" noProof="0" dirty="0"/>
              <a:t> </a:t>
            </a:r>
            <a:r>
              <a:rPr lang="en-GB" sz="1200" noProof="0" dirty="0" err="1"/>
              <a:t>ees</a:t>
            </a:r>
            <a:r>
              <a:rPr lang="en-GB" sz="1200" noProof="0" dirty="0"/>
              <a:t>.</a:t>
            </a:r>
          </a:p>
          <a:p>
            <a:pPr marL="0">
              <a:buNone/>
            </a:pPr>
            <a:endParaRPr lang="en-GB" sz="1200" noProof="0" dirty="0"/>
          </a:p>
          <a:p>
            <a:pPr marL="0">
              <a:buNone/>
            </a:pPr>
            <a:r>
              <a:rPr lang="en-GB" sz="1200" noProof="0" dirty="0"/>
              <a:t>  (4) </a:t>
            </a:r>
            <a:r>
              <a:rPr lang="en-GB" sz="1200" noProof="0" dirty="0" err="1"/>
              <a:t>Kui</a:t>
            </a:r>
            <a:r>
              <a:rPr lang="en-GB" sz="1200" noProof="0" dirty="0"/>
              <a:t> </a:t>
            </a:r>
            <a:r>
              <a:rPr lang="en-GB" sz="1200" noProof="0" dirty="0" err="1"/>
              <a:t>hankija</a:t>
            </a:r>
            <a:r>
              <a:rPr lang="en-GB" sz="1200" noProof="0" dirty="0"/>
              <a:t> </a:t>
            </a:r>
            <a:r>
              <a:rPr lang="en-GB" sz="1200" noProof="0" dirty="0" err="1"/>
              <a:t>võetud</a:t>
            </a:r>
            <a:r>
              <a:rPr lang="en-GB" sz="1200" noProof="0" dirty="0"/>
              <a:t> </a:t>
            </a:r>
            <a:r>
              <a:rPr lang="en-GB" sz="1200" noProof="0" dirty="0" err="1"/>
              <a:t>meetmed</a:t>
            </a:r>
            <a:r>
              <a:rPr lang="en-GB" sz="1200" noProof="0" dirty="0"/>
              <a:t> </a:t>
            </a:r>
            <a:r>
              <a:rPr lang="en-GB" sz="1200" noProof="0" dirty="0" err="1"/>
              <a:t>ei</a:t>
            </a:r>
            <a:r>
              <a:rPr lang="en-GB" sz="1200" noProof="0" dirty="0"/>
              <a:t> </a:t>
            </a:r>
            <a:r>
              <a:rPr lang="en-GB" sz="1200" noProof="0" dirty="0" err="1"/>
              <a:t>taga</a:t>
            </a:r>
            <a:r>
              <a:rPr lang="en-GB" sz="1200" noProof="0" dirty="0"/>
              <a:t> </a:t>
            </a:r>
            <a:r>
              <a:rPr lang="en-GB" sz="1200" noProof="0" dirty="0" err="1"/>
              <a:t>võrdse</a:t>
            </a:r>
            <a:r>
              <a:rPr lang="en-GB" sz="1200" noProof="0" dirty="0"/>
              <a:t> </a:t>
            </a:r>
            <a:r>
              <a:rPr lang="en-GB" sz="1200" noProof="0" dirty="0" err="1"/>
              <a:t>kohtlemise</a:t>
            </a:r>
            <a:r>
              <a:rPr lang="en-GB" sz="1200" noProof="0" dirty="0"/>
              <a:t> </a:t>
            </a:r>
            <a:r>
              <a:rPr lang="en-GB" sz="1200" noProof="0" dirty="0" err="1"/>
              <a:t>põhimõtte</a:t>
            </a:r>
            <a:r>
              <a:rPr lang="en-GB" sz="1200" noProof="0" dirty="0"/>
              <a:t> </a:t>
            </a:r>
            <a:r>
              <a:rPr lang="en-GB" sz="1200" noProof="0" dirty="0" err="1"/>
              <a:t>järgimist</a:t>
            </a:r>
            <a:r>
              <a:rPr lang="en-GB" sz="1200" noProof="0" dirty="0"/>
              <a:t>, </a:t>
            </a:r>
            <a:r>
              <a:rPr lang="en-GB" sz="1200" noProof="0" dirty="0" err="1"/>
              <a:t>annab</a:t>
            </a:r>
            <a:r>
              <a:rPr lang="en-GB" sz="1200" noProof="0" dirty="0"/>
              <a:t> </a:t>
            </a:r>
            <a:r>
              <a:rPr lang="en-GB" sz="1200" noProof="0" dirty="0" err="1"/>
              <a:t>hankija</a:t>
            </a:r>
            <a:r>
              <a:rPr lang="en-GB" sz="1200" noProof="0" dirty="0"/>
              <a:t> </a:t>
            </a:r>
            <a:r>
              <a:rPr lang="en-GB" sz="1200" noProof="0" dirty="0" err="1"/>
              <a:t>enne</a:t>
            </a:r>
            <a:r>
              <a:rPr lang="en-GB" sz="1200" noProof="0" dirty="0"/>
              <a:t> </a:t>
            </a:r>
            <a:r>
              <a:rPr lang="en-GB" sz="1200" noProof="0" dirty="0" err="1"/>
              <a:t>käesoleva</a:t>
            </a:r>
            <a:r>
              <a:rPr lang="en-GB" sz="1200" noProof="0" dirty="0"/>
              <a:t> </a:t>
            </a:r>
            <a:r>
              <a:rPr lang="en-GB" sz="1200" noProof="0" dirty="0" err="1"/>
              <a:t>seaduse</a:t>
            </a:r>
            <a:r>
              <a:rPr lang="en-GB" sz="1200" noProof="0" dirty="0"/>
              <a:t> § 95 </a:t>
            </a:r>
            <a:r>
              <a:rPr lang="en-GB" sz="1200" noProof="0" dirty="0" err="1"/>
              <a:t>lõike</a:t>
            </a:r>
            <a:r>
              <a:rPr lang="en-GB" sz="1200" noProof="0" dirty="0"/>
              <a:t> 4 </a:t>
            </a:r>
            <a:r>
              <a:rPr lang="en-GB" sz="1200" noProof="0" dirty="0" err="1"/>
              <a:t>punkti</a:t>
            </a:r>
            <a:r>
              <a:rPr lang="en-GB" sz="1200" noProof="0" dirty="0"/>
              <a:t> 7 </a:t>
            </a:r>
            <a:r>
              <a:rPr lang="en-GB" sz="1200" noProof="0" dirty="0" err="1"/>
              <a:t>rakendamist</a:t>
            </a:r>
            <a:r>
              <a:rPr lang="en-GB" sz="1200" noProof="0" dirty="0"/>
              <a:t> </a:t>
            </a:r>
            <a:r>
              <a:rPr lang="en-GB" sz="1200" noProof="0" dirty="0" err="1"/>
              <a:t>turu-uuringus</a:t>
            </a:r>
            <a:r>
              <a:rPr lang="en-GB" sz="1200" noProof="0" dirty="0"/>
              <a:t> </a:t>
            </a:r>
            <a:r>
              <a:rPr lang="en-GB" sz="1200" noProof="0" dirty="0" err="1"/>
              <a:t>osalenud</a:t>
            </a:r>
            <a:r>
              <a:rPr lang="en-GB" sz="1200" noProof="0" dirty="0"/>
              <a:t> </a:t>
            </a:r>
            <a:r>
              <a:rPr lang="en-GB" sz="1200" noProof="0" dirty="0" err="1"/>
              <a:t>või</a:t>
            </a:r>
            <a:r>
              <a:rPr lang="en-GB" sz="1200" noProof="0" dirty="0"/>
              <a:t> </a:t>
            </a:r>
            <a:r>
              <a:rPr lang="en-GB" sz="1200" noProof="0" dirty="0" err="1"/>
              <a:t>muul</a:t>
            </a:r>
            <a:r>
              <a:rPr lang="en-GB" sz="1200" noProof="0" dirty="0"/>
              <a:t> </a:t>
            </a:r>
            <a:r>
              <a:rPr lang="en-GB" sz="1200" noProof="0" dirty="0" err="1"/>
              <a:t>moel</a:t>
            </a:r>
            <a:r>
              <a:rPr lang="en-GB" sz="1200" noProof="0" dirty="0"/>
              <a:t> </a:t>
            </a:r>
            <a:r>
              <a:rPr lang="en-GB" sz="1200" noProof="0" dirty="0" err="1"/>
              <a:t>riigihanke</a:t>
            </a:r>
            <a:r>
              <a:rPr lang="en-GB" sz="1200" noProof="0" dirty="0"/>
              <a:t> </a:t>
            </a:r>
            <a:r>
              <a:rPr lang="en-GB" sz="1200" noProof="0" dirty="0" err="1"/>
              <a:t>ettevalmistamisse</a:t>
            </a:r>
            <a:r>
              <a:rPr lang="en-GB" sz="1200" noProof="0" dirty="0"/>
              <a:t> </a:t>
            </a:r>
            <a:r>
              <a:rPr lang="en-GB" sz="1200" noProof="0" dirty="0" err="1"/>
              <a:t>kaasatud</a:t>
            </a:r>
            <a:r>
              <a:rPr lang="en-GB" sz="1200" noProof="0" dirty="0"/>
              <a:t> </a:t>
            </a:r>
            <a:r>
              <a:rPr lang="en-GB" sz="1200" noProof="0" dirty="0" err="1"/>
              <a:t>ettevõtjale</a:t>
            </a:r>
            <a:r>
              <a:rPr lang="en-GB" sz="1200" noProof="0" dirty="0"/>
              <a:t> </a:t>
            </a:r>
            <a:r>
              <a:rPr lang="en-GB" sz="1200" noProof="0" dirty="0" err="1"/>
              <a:t>mõistliku</a:t>
            </a:r>
            <a:r>
              <a:rPr lang="en-GB" sz="1200" noProof="0" dirty="0"/>
              <a:t> </a:t>
            </a:r>
            <a:r>
              <a:rPr lang="en-GB" sz="1200" noProof="0" dirty="0" err="1"/>
              <a:t>tähtaja</a:t>
            </a:r>
            <a:r>
              <a:rPr lang="en-GB" sz="1200" noProof="0" dirty="0"/>
              <a:t> </a:t>
            </a:r>
            <a:r>
              <a:rPr lang="en-GB" sz="1200" noProof="0" dirty="0" err="1"/>
              <a:t>jooksul</a:t>
            </a:r>
            <a:r>
              <a:rPr lang="en-GB" sz="1200" noProof="0" dirty="0"/>
              <a:t> </a:t>
            </a:r>
            <a:r>
              <a:rPr lang="en-GB" sz="1200" noProof="0" dirty="0" err="1"/>
              <a:t>võimaluse</a:t>
            </a:r>
            <a:r>
              <a:rPr lang="en-GB" sz="1200" noProof="0" dirty="0"/>
              <a:t> </a:t>
            </a:r>
            <a:r>
              <a:rPr lang="en-GB" sz="1200" noProof="0" dirty="0" err="1"/>
              <a:t>selgitada</a:t>
            </a:r>
            <a:r>
              <a:rPr lang="en-GB" sz="1200" noProof="0" dirty="0"/>
              <a:t> ja </a:t>
            </a:r>
            <a:r>
              <a:rPr lang="en-GB" sz="1200" noProof="0" dirty="0" err="1"/>
              <a:t>tõendada</a:t>
            </a:r>
            <a:r>
              <a:rPr lang="en-GB" sz="1200" noProof="0" dirty="0"/>
              <a:t>, et </a:t>
            </a:r>
            <a:r>
              <a:rPr lang="en-GB" sz="1200" noProof="0" dirty="0" err="1"/>
              <a:t>tema</a:t>
            </a:r>
            <a:r>
              <a:rPr lang="en-GB" sz="1200" noProof="0" dirty="0"/>
              <a:t> </a:t>
            </a:r>
            <a:r>
              <a:rPr lang="en-GB" sz="1200" noProof="0" dirty="0" err="1"/>
              <a:t>kaasatus</a:t>
            </a:r>
            <a:r>
              <a:rPr lang="en-GB" sz="1200" noProof="0" dirty="0"/>
              <a:t> </a:t>
            </a:r>
            <a:r>
              <a:rPr lang="en-GB" sz="1200" noProof="0" dirty="0" err="1"/>
              <a:t>riigihanke</a:t>
            </a:r>
            <a:r>
              <a:rPr lang="en-GB" sz="1200" noProof="0" dirty="0"/>
              <a:t> </a:t>
            </a:r>
            <a:r>
              <a:rPr lang="en-GB" sz="1200" noProof="0" dirty="0" err="1"/>
              <a:t>ettevalmistamisse</a:t>
            </a:r>
            <a:r>
              <a:rPr lang="en-GB" sz="1200" noProof="0" dirty="0"/>
              <a:t> </a:t>
            </a:r>
            <a:r>
              <a:rPr lang="en-GB" sz="1200" noProof="0" dirty="0" err="1"/>
              <a:t>ei</a:t>
            </a:r>
            <a:r>
              <a:rPr lang="en-GB" sz="1200" noProof="0" dirty="0"/>
              <a:t> </a:t>
            </a:r>
            <a:r>
              <a:rPr lang="en-GB" sz="1200" noProof="0" dirty="0" err="1"/>
              <a:t>moonuta</a:t>
            </a:r>
            <a:r>
              <a:rPr lang="en-GB" sz="1200" noProof="0" dirty="0"/>
              <a:t> </a:t>
            </a:r>
            <a:r>
              <a:rPr lang="en-GB" sz="1200" noProof="0" dirty="0" err="1"/>
              <a:t>konkurentsi</a:t>
            </a:r>
            <a:r>
              <a:rPr lang="en-GB" sz="1200" noProof="0" dirty="0"/>
              <a:t>.</a:t>
            </a:r>
            <a:endParaRPr lang="et-EE" sz="1200" noProof="0" dirty="0"/>
          </a:p>
          <a:p>
            <a:pPr marL="0">
              <a:buNone/>
            </a:pPr>
            <a:endParaRPr lang="et-EE" sz="1200" noProof="0" dirty="0"/>
          </a:p>
          <a:p>
            <a:pPr marL="0">
              <a:buNone/>
            </a:pPr>
            <a:r>
              <a:rPr lang="et-EE" sz="1200" noProof="0" dirty="0"/>
              <a:t>Riigihangete seadus - https://www.riigiteataja.ee/akt/101072017001</a:t>
            </a:r>
            <a:endParaRPr lang="en-GB" dirty="0"/>
          </a:p>
        </p:txBody>
      </p:sp>
      <p:sp>
        <p:nvSpPr>
          <p:cNvPr id="4" name="Slide Number Placeholder 3"/>
          <p:cNvSpPr>
            <a:spLocks noGrp="1"/>
          </p:cNvSpPr>
          <p:nvPr>
            <p:ph type="sldNum" sz="quarter" idx="10"/>
          </p:nvPr>
        </p:nvSpPr>
        <p:spPr/>
        <p:txBody>
          <a:bodyPr/>
          <a:lstStyle/>
          <a:p>
            <a:fld id="{5FF45C34-7ABA-4084-B4AD-6675A8C16980}" type="slidenum">
              <a:rPr lang="en-IE" smtClean="0"/>
              <a:pPr/>
              <a:t>7</a:t>
            </a:fld>
            <a:endParaRPr lang="en-IE"/>
          </a:p>
        </p:txBody>
      </p:sp>
    </p:spTree>
    <p:extLst>
      <p:ext uri="{BB962C8B-B14F-4D97-AF65-F5344CB8AC3E}">
        <p14:creationId xmlns:p14="http://schemas.microsoft.com/office/powerpoint/2010/main" val="15111893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t-EE" dirty="0"/>
              <a:t>Nt lindistamine ja avalikult jagamine. Kõik tarnijad peaksid saama sama info ja võrdse kohtlemise. </a:t>
            </a:r>
          </a:p>
          <a:p>
            <a:r>
              <a:rPr lang="et-EE" dirty="0"/>
              <a:t>Läbipaistvus on oluline! Kui keegi küsib midagi, siis tuleks sama info anda teistele võimalikele pakkujatele. </a:t>
            </a:r>
          </a:p>
          <a:p>
            <a:endParaRPr lang="et-EE" dirty="0"/>
          </a:p>
          <a:p>
            <a:r>
              <a:rPr lang="et-EE" dirty="0"/>
              <a:t>Tuleb anda ka piisavalt aega. </a:t>
            </a:r>
            <a:endParaRPr lang="en-GB" dirty="0"/>
          </a:p>
          <a:p>
            <a:endParaRPr lang="en-GB" dirty="0"/>
          </a:p>
        </p:txBody>
      </p:sp>
      <p:sp>
        <p:nvSpPr>
          <p:cNvPr id="4" name="Slide Number Placeholder 3"/>
          <p:cNvSpPr>
            <a:spLocks noGrp="1"/>
          </p:cNvSpPr>
          <p:nvPr>
            <p:ph type="sldNum" sz="quarter" idx="10"/>
          </p:nvPr>
        </p:nvSpPr>
        <p:spPr/>
        <p:txBody>
          <a:bodyPr/>
          <a:lstStyle/>
          <a:p>
            <a:fld id="{5FF45C34-7ABA-4084-B4AD-6675A8C16980}" type="slidenum">
              <a:rPr lang="en-IE" smtClean="0"/>
              <a:pPr/>
              <a:t>8</a:t>
            </a:fld>
            <a:endParaRPr lang="en-IE"/>
          </a:p>
        </p:txBody>
      </p:sp>
    </p:spTree>
    <p:extLst>
      <p:ext uri="{BB962C8B-B14F-4D97-AF65-F5344CB8AC3E}">
        <p14:creationId xmlns:p14="http://schemas.microsoft.com/office/powerpoint/2010/main" val="14044475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t-EE" dirty="0"/>
              <a:t>Seotud vajaduste hindamisega, millest rääkisime esimesel koolitusel. </a:t>
            </a:r>
          </a:p>
          <a:p>
            <a:endParaRPr lang="et-EE" dirty="0"/>
          </a:p>
          <a:p>
            <a:r>
              <a:rPr lang="et-EE" dirty="0"/>
              <a:t>1. Suhtle lõpptarbijaga - nt kui teemaks arvutite ostmine, siis tuleks arutada, kas kasutatakse laua-arvuteid või sülearvuteid – mis on vajadused. </a:t>
            </a:r>
          </a:p>
          <a:p>
            <a:r>
              <a:rPr lang="et-EE" dirty="0"/>
              <a:t>Mõned vajadused võivad tuleneda strateegiatest – nt energiatarbe vähendamine, siis tuleks vaadata, kuidas need tingimused ka oma hankega saab siduda. </a:t>
            </a:r>
          </a:p>
          <a:p>
            <a:r>
              <a:rPr lang="et-EE" dirty="0"/>
              <a:t>Rääkida kolleegiga, kes on antud valdkonna spetsialist. </a:t>
            </a:r>
          </a:p>
          <a:p>
            <a:endParaRPr lang="et-EE" dirty="0"/>
          </a:p>
          <a:p>
            <a:r>
              <a:rPr lang="et-EE" dirty="0"/>
              <a:t>2. Mida teised KOVida on teinud, mis innovaatilised lahendused on olemas – et oleksite võimelised pakkujalt ise küsima ja olete teadlikud erinevatest lahendustest. </a:t>
            </a:r>
          </a:p>
          <a:p>
            <a:endParaRPr lang="et-EE" dirty="0"/>
          </a:p>
          <a:p>
            <a:r>
              <a:rPr lang="et-EE" dirty="0"/>
              <a:t>3. Mitte ei räägi tehnilistest kirjeldusest vaid vajadusest, eesmärgist, mida tahate saavutada ja turul on võimalus ise lahendus välja pakkuda. </a:t>
            </a:r>
            <a:endParaRPr lang="en-GB" dirty="0"/>
          </a:p>
        </p:txBody>
      </p:sp>
      <p:sp>
        <p:nvSpPr>
          <p:cNvPr id="4" name="Slide Number Placeholder 3"/>
          <p:cNvSpPr>
            <a:spLocks noGrp="1"/>
          </p:cNvSpPr>
          <p:nvPr>
            <p:ph type="sldNum" sz="quarter" idx="10"/>
          </p:nvPr>
        </p:nvSpPr>
        <p:spPr/>
        <p:txBody>
          <a:bodyPr/>
          <a:lstStyle/>
          <a:p>
            <a:fld id="{5FF45C34-7ABA-4084-B4AD-6675A8C16980}" type="slidenum">
              <a:rPr lang="en-IE" smtClean="0"/>
              <a:pPr/>
              <a:t>9</a:t>
            </a:fld>
            <a:endParaRPr lang="en-IE"/>
          </a:p>
        </p:txBody>
      </p:sp>
    </p:spTree>
    <p:extLst>
      <p:ext uri="{BB962C8B-B14F-4D97-AF65-F5344CB8AC3E}">
        <p14:creationId xmlns:p14="http://schemas.microsoft.com/office/powerpoint/2010/main" val="689581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test.png"/>
          <p:cNvPicPr>
            <a:picLocks noChangeAspect="1"/>
          </p:cNvPicPr>
          <p:nvPr userDrawn="1"/>
        </p:nvPicPr>
        <p:blipFill>
          <a:blip r:embed="rId2" cstate="email">
            <a:lum contrast="10000"/>
          </a:blip>
          <a:srcRect/>
          <a:stretch>
            <a:fillRect/>
          </a:stretch>
        </p:blipFill>
        <p:spPr>
          <a:xfrm flipH="1" flipV="1">
            <a:off x="0" y="1124743"/>
            <a:ext cx="9144000" cy="1656184"/>
          </a:xfrm>
          <a:prstGeom prst="rect">
            <a:avLst/>
          </a:prstGeom>
          <a:ln w="12700">
            <a:solidFill>
              <a:srgbClr val="FFFFFF"/>
            </a:solidFill>
          </a:ln>
        </p:spPr>
      </p:pic>
      <p:pic>
        <p:nvPicPr>
          <p:cNvPr id="12" name="Picture 11" descr="test.png"/>
          <p:cNvPicPr>
            <a:picLocks noChangeAspect="1"/>
          </p:cNvPicPr>
          <p:nvPr userDrawn="1"/>
        </p:nvPicPr>
        <p:blipFill>
          <a:blip r:embed="rId3" cstate="email">
            <a:duotone>
              <a:prstClr val="black"/>
              <a:srgbClr val="00B050">
                <a:tint val="45000"/>
                <a:satMod val="400000"/>
              </a:srgbClr>
            </a:duotone>
          </a:blip>
          <a:srcRect/>
          <a:stretch>
            <a:fillRect/>
          </a:stretch>
        </p:blipFill>
        <p:spPr>
          <a:xfrm rot="10800000" flipH="1" flipV="1">
            <a:off x="-1" y="2708921"/>
            <a:ext cx="9144001" cy="1296143"/>
          </a:xfrm>
          <a:prstGeom prst="rect">
            <a:avLst/>
          </a:prstGeom>
          <a:ln w="12700">
            <a:solidFill>
              <a:schemeClr val="bg1"/>
            </a:solidFill>
          </a:ln>
        </p:spPr>
      </p:pic>
      <p:sp>
        <p:nvSpPr>
          <p:cNvPr id="2" name="Title 1"/>
          <p:cNvSpPr>
            <a:spLocks noGrp="1"/>
          </p:cNvSpPr>
          <p:nvPr>
            <p:ph type="ctrTitle"/>
          </p:nvPr>
        </p:nvSpPr>
        <p:spPr>
          <a:xfrm>
            <a:off x="0" y="2708920"/>
            <a:ext cx="9144000" cy="1254001"/>
          </a:xfrm>
          <a:noFill/>
          <a:ln w="9525">
            <a:solidFill>
              <a:schemeClr val="bg1"/>
            </a:solidFill>
          </a:ln>
        </p:spPr>
        <p:txBody>
          <a:bodyPr/>
          <a:lstStyle>
            <a:lvl1pPr algn="ctr">
              <a:defRPr>
                <a:solidFill>
                  <a:schemeClr val="bg1"/>
                </a:solidFill>
                <a:latin typeface="Meiryo UI" pitchFamily="34" charset="-128"/>
                <a:ea typeface="Meiryo UI" pitchFamily="34" charset="-128"/>
                <a:cs typeface="Meiryo UI" pitchFamily="34" charset="-128"/>
              </a:defRPr>
            </a:lvl1pPr>
          </a:lstStyle>
          <a:p>
            <a:r>
              <a:rPr lang="en-US" dirty="0"/>
              <a:t>Click to edit Master title style</a:t>
            </a:r>
            <a:endParaRPr lang="en-IE" dirty="0"/>
          </a:p>
        </p:txBody>
      </p:sp>
      <p:sp>
        <p:nvSpPr>
          <p:cNvPr id="4" name="Date Placeholder 3"/>
          <p:cNvSpPr>
            <a:spLocks noGrp="1"/>
          </p:cNvSpPr>
          <p:nvPr>
            <p:ph type="dt" sz="half" idx="10"/>
          </p:nvPr>
        </p:nvSpPr>
        <p:spPr/>
        <p:txBody>
          <a:bodyPr/>
          <a:lstStyle/>
          <a:p>
            <a:fld id="{80B3EB7A-6AC4-464F-B12E-DAD797DD5BFA}" type="datetime1">
              <a:rPr lang="en-IE" smtClean="0"/>
              <a:pPr/>
              <a:t>16/09/2020</a:t>
            </a:fld>
            <a:endParaRPr lang="en-IE"/>
          </a:p>
        </p:txBody>
      </p:sp>
      <p:sp>
        <p:nvSpPr>
          <p:cNvPr id="5" name="Footer Placeholder 4"/>
          <p:cNvSpPr>
            <a:spLocks noGrp="1"/>
          </p:cNvSpPr>
          <p:nvPr>
            <p:ph type="ftr" sz="quarter" idx="11"/>
          </p:nvPr>
        </p:nvSpPr>
        <p:spPr/>
        <p:txBody>
          <a:bodyPr/>
          <a:lstStyle/>
          <a:p>
            <a:r>
              <a:rPr lang="en-IE"/>
              <a:t>Module name + number</a:t>
            </a:r>
          </a:p>
        </p:txBody>
      </p:sp>
      <p:sp>
        <p:nvSpPr>
          <p:cNvPr id="6" name="Slide Number Placeholder 5"/>
          <p:cNvSpPr>
            <a:spLocks noGrp="1"/>
          </p:cNvSpPr>
          <p:nvPr>
            <p:ph type="sldNum" sz="quarter" idx="12"/>
          </p:nvPr>
        </p:nvSpPr>
        <p:spPr/>
        <p:txBody>
          <a:bodyPr/>
          <a:lstStyle/>
          <a:p>
            <a:fld id="{ABDDF610-95E4-4D46-B96C-4D9FBF39C128}" type="slidenum">
              <a:rPr lang="en-IE" smtClean="0"/>
              <a:pPr/>
              <a:t>‹#›</a:t>
            </a:fld>
            <a:endParaRPr lang="en-IE"/>
          </a:p>
        </p:txBody>
      </p:sp>
      <p:pic>
        <p:nvPicPr>
          <p:cNvPr id="7" name="Picture 6" descr="g46424.png"/>
          <p:cNvPicPr>
            <a:picLocks noChangeAspect="1"/>
          </p:cNvPicPr>
          <p:nvPr userDrawn="1"/>
        </p:nvPicPr>
        <p:blipFill>
          <a:blip r:embed="rId4" cstate="email">
            <a:lum contrast="10000"/>
          </a:blip>
          <a:srcRect/>
          <a:stretch>
            <a:fillRect/>
          </a:stretch>
        </p:blipFill>
        <p:spPr>
          <a:xfrm flipH="1" flipV="1">
            <a:off x="0" y="3977680"/>
            <a:ext cx="9144000" cy="2880320"/>
          </a:xfrm>
          <a:prstGeom prst="rect">
            <a:avLst/>
          </a:prstGeom>
          <a:ln w="12700">
            <a:solidFill>
              <a:schemeClr val="bg1"/>
            </a:solidFill>
          </a:ln>
        </p:spPr>
      </p:pic>
      <p:pic>
        <p:nvPicPr>
          <p:cNvPr id="1027" name="Picture 3" descr="C:\Users\Graphic\Desktop\Buying-Green-Handbook-3rd-Edition-ONLINE-high-res JMH.png"/>
          <p:cNvPicPr>
            <a:picLocks noChangeAspect="1" noChangeArrowheads="1"/>
          </p:cNvPicPr>
          <p:nvPr userDrawn="1"/>
        </p:nvPicPr>
        <p:blipFill>
          <a:blip r:embed="rId5" cstate="email"/>
          <a:srcRect/>
          <a:stretch>
            <a:fillRect/>
          </a:stretch>
        </p:blipFill>
        <p:spPr bwMode="auto">
          <a:xfrm>
            <a:off x="2339926" y="4221088"/>
            <a:ext cx="4464149" cy="786003"/>
          </a:xfrm>
          <a:prstGeom prst="rect">
            <a:avLst/>
          </a:prstGeom>
          <a:noFill/>
        </p:spPr>
      </p:pic>
      <p:pic>
        <p:nvPicPr>
          <p:cNvPr id="1026" name="Picture 2" descr="I:\A-Sustainable Economy and Procurement\Projects\GPP training and training materials - 24220\1 - GPP Toolkit\Design templates\path13856.png"/>
          <p:cNvPicPr>
            <a:picLocks noChangeAspect="1" noChangeArrowheads="1"/>
          </p:cNvPicPr>
          <p:nvPr userDrawn="1"/>
        </p:nvPicPr>
        <p:blipFill>
          <a:blip r:embed="rId6" cstate="email"/>
          <a:srcRect/>
          <a:stretch>
            <a:fillRect/>
          </a:stretch>
        </p:blipFill>
        <p:spPr bwMode="auto">
          <a:xfrm>
            <a:off x="3733869" y="326640"/>
            <a:ext cx="1676262" cy="1158144"/>
          </a:xfrm>
          <a:prstGeom prst="rect">
            <a:avLst/>
          </a:prstGeom>
          <a:noFill/>
        </p:spPr>
      </p:pic>
      <p:pic>
        <p:nvPicPr>
          <p:cNvPr id="3" name="Picture 3" descr="I:\A-Sustainable Economy and Procurement\Projects\GPP training and training materials - 24220\1 - GPP Toolkit\Design templates\footer element.png"/>
          <p:cNvPicPr>
            <a:picLocks noChangeAspect="1" noChangeArrowheads="1"/>
          </p:cNvPicPr>
          <p:nvPr userDrawn="1"/>
        </p:nvPicPr>
        <p:blipFill>
          <a:blip r:embed="rId7" cstate="email"/>
          <a:srcRect/>
          <a:stretch>
            <a:fillRect/>
          </a:stretch>
        </p:blipFill>
        <p:spPr bwMode="auto">
          <a:xfrm>
            <a:off x="4212365" y="6315501"/>
            <a:ext cx="719269" cy="542499"/>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2BB5558-8707-42F3-B9B6-FC80BF25BE10}" type="datetime1">
              <a:rPr lang="en-IE" smtClean="0"/>
              <a:pPr/>
              <a:t>16/09/2020</a:t>
            </a:fld>
            <a:endParaRPr lang="en-IE"/>
          </a:p>
        </p:txBody>
      </p:sp>
      <p:sp>
        <p:nvSpPr>
          <p:cNvPr id="6" name="Footer Placeholder 5"/>
          <p:cNvSpPr>
            <a:spLocks noGrp="1"/>
          </p:cNvSpPr>
          <p:nvPr>
            <p:ph type="ftr" sz="quarter" idx="11"/>
          </p:nvPr>
        </p:nvSpPr>
        <p:spPr/>
        <p:txBody>
          <a:bodyPr/>
          <a:lstStyle/>
          <a:p>
            <a:r>
              <a:rPr lang="en-IE"/>
              <a:t>Module name + number</a:t>
            </a:r>
          </a:p>
        </p:txBody>
      </p:sp>
      <p:sp>
        <p:nvSpPr>
          <p:cNvPr id="7" name="Slide Number Placeholder 6"/>
          <p:cNvSpPr>
            <a:spLocks noGrp="1"/>
          </p:cNvSpPr>
          <p:nvPr>
            <p:ph type="sldNum" sz="quarter" idx="12"/>
          </p:nvPr>
        </p:nvSpPr>
        <p:spPr/>
        <p:txBody>
          <a:bodyPr/>
          <a:lstStyle/>
          <a:p>
            <a:fld id="{ABDDF610-95E4-4D46-B96C-4D9FBF39C128}" type="slidenum">
              <a:rPr lang="en-IE" smtClean="0"/>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87E88B7-7FAB-4415-BEAE-7D8009F33737}" type="datetime1">
              <a:rPr lang="en-IE" smtClean="0"/>
              <a:pPr/>
              <a:t>16/09/2020</a:t>
            </a:fld>
            <a:endParaRPr lang="en-IE"/>
          </a:p>
        </p:txBody>
      </p:sp>
      <p:sp>
        <p:nvSpPr>
          <p:cNvPr id="6" name="Footer Placeholder 5"/>
          <p:cNvSpPr>
            <a:spLocks noGrp="1"/>
          </p:cNvSpPr>
          <p:nvPr>
            <p:ph type="ftr" sz="quarter" idx="11"/>
          </p:nvPr>
        </p:nvSpPr>
        <p:spPr/>
        <p:txBody>
          <a:bodyPr/>
          <a:lstStyle/>
          <a:p>
            <a:r>
              <a:rPr lang="en-IE"/>
              <a:t>Module name + number</a:t>
            </a:r>
          </a:p>
        </p:txBody>
      </p:sp>
      <p:sp>
        <p:nvSpPr>
          <p:cNvPr id="7" name="Slide Number Placeholder 6"/>
          <p:cNvSpPr>
            <a:spLocks noGrp="1"/>
          </p:cNvSpPr>
          <p:nvPr>
            <p:ph type="sldNum" sz="quarter" idx="12"/>
          </p:nvPr>
        </p:nvSpPr>
        <p:spPr/>
        <p:txBody>
          <a:bodyPr/>
          <a:lstStyle/>
          <a:p>
            <a:fld id="{ABDDF610-95E4-4D46-B96C-4D9FBF39C128}" type="slidenum">
              <a:rPr lang="en-IE" smtClean="0"/>
              <a:pPr/>
              <a:t>‹#›</a:t>
            </a:fld>
            <a:endParaRPr lang="en-I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27B1DB7D-D489-4E0B-A194-EC20980ED2B1}" type="datetime1">
              <a:rPr lang="en-IE" smtClean="0"/>
              <a:pPr/>
              <a:t>16/09/2020</a:t>
            </a:fld>
            <a:endParaRPr lang="en-IE"/>
          </a:p>
        </p:txBody>
      </p:sp>
      <p:sp>
        <p:nvSpPr>
          <p:cNvPr id="5" name="Footer Placeholder 4"/>
          <p:cNvSpPr>
            <a:spLocks noGrp="1"/>
          </p:cNvSpPr>
          <p:nvPr>
            <p:ph type="ftr" sz="quarter" idx="11"/>
          </p:nvPr>
        </p:nvSpPr>
        <p:spPr/>
        <p:txBody>
          <a:bodyPr/>
          <a:lstStyle/>
          <a:p>
            <a:r>
              <a:rPr lang="en-IE"/>
              <a:t>Module name + number</a:t>
            </a:r>
          </a:p>
        </p:txBody>
      </p:sp>
      <p:sp>
        <p:nvSpPr>
          <p:cNvPr id="6" name="Slide Number Placeholder 5"/>
          <p:cNvSpPr>
            <a:spLocks noGrp="1"/>
          </p:cNvSpPr>
          <p:nvPr>
            <p:ph type="sldNum" sz="quarter" idx="12"/>
          </p:nvPr>
        </p:nvSpPr>
        <p:spPr/>
        <p:txBody>
          <a:bodyPr/>
          <a:lstStyle/>
          <a:p>
            <a:fld id="{ABDDF610-95E4-4D46-B96C-4D9FBF39C128}" type="slidenum">
              <a:rPr lang="en-IE" smtClean="0"/>
              <a:pPr/>
              <a:t>‹#›</a:t>
            </a:fld>
            <a:endParaRPr lang="en-I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FF996D17-6C54-46FE-8696-F7DDA498E16B}" type="datetime1">
              <a:rPr lang="en-IE" smtClean="0"/>
              <a:pPr/>
              <a:t>16/09/2020</a:t>
            </a:fld>
            <a:endParaRPr lang="en-IE"/>
          </a:p>
        </p:txBody>
      </p:sp>
      <p:sp>
        <p:nvSpPr>
          <p:cNvPr id="5" name="Footer Placeholder 4"/>
          <p:cNvSpPr>
            <a:spLocks noGrp="1"/>
          </p:cNvSpPr>
          <p:nvPr>
            <p:ph type="ftr" sz="quarter" idx="11"/>
          </p:nvPr>
        </p:nvSpPr>
        <p:spPr/>
        <p:txBody>
          <a:bodyPr/>
          <a:lstStyle/>
          <a:p>
            <a:r>
              <a:rPr lang="en-IE"/>
              <a:t>Module name + number</a:t>
            </a:r>
          </a:p>
        </p:txBody>
      </p:sp>
      <p:sp>
        <p:nvSpPr>
          <p:cNvPr id="6" name="Slide Number Placeholder 5"/>
          <p:cNvSpPr>
            <a:spLocks noGrp="1"/>
          </p:cNvSpPr>
          <p:nvPr>
            <p:ph type="sldNum" sz="quarter" idx="12"/>
          </p:nvPr>
        </p:nvSpPr>
        <p:spPr/>
        <p:txBody>
          <a:bodyPr/>
          <a:lstStyle/>
          <a:p>
            <a:fld id="{ABDDF610-95E4-4D46-B96C-4D9FBF39C128}" type="slidenum">
              <a:rPr lang="en-IE" smtClean="0"/>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4016" y="2648894"/>
            <a:ext cx="7772400" cy="720079"/>
          </a:xfrm>
        </p:spPr>
        <p:txBody>
          <a:bodyPr anchor="t"/>
          <a:lstStyle>
            <a:lvl1pPr algn="l">
              <a:defRPr sz="4000" b="1" cap="all" baseline="0">
                <a:solidFill>
                  <a:schemeClr val="tx2"/>
                </a:solidFill>
              </a:defRPr>
            </a:lvl1pPr>
          </a:lstStyle>
          <a:p>
            <a:r>
              <a:rPr lang="en-IE" dirty="0"/>
              <a:t>PRODUCT TYPE</a:t>
            </a:r>
          </a:p>
        </p:txBody>
      </p:sp>
      <p:sp>
        <p:nvSpPr>
          <p:cNvPr id="3" name="Text Placeholder 2"/>
          <p:cNvSpPr>
            <a:spLocks noGrp="1"/>
          </p:cNvSpPr>
          <p:nvPr>
            <p:ph type="body" idx="1" hasCustomPrompt="1"/>
          </p:nvPr>
        </p:nvSpPr>
        <p:spPr>
          <a:xfrm>
            <a:off x="544016" y="3368973"/>
            <a:ext cx="7772400" cy="564083"/>
          </a:xfrm>
        </p:spPr>
        <p:txBody>
          <a:bodyPr anchor="b">
            <a:noAutofit/>
          </a:bodyPr>
          <a:lstStyle>
            <a:lvl1pPr marL="0" indent="0">
              <a:buNone/>
              <a:defRPr sz="3200" i="1">
                <a:solidFill>
                  <a:srgbClr val="484847"/>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Only for module 10</a:t>
            </a:r>
          </a:p>
        </p:txBody>
      </p:sp>
      <p:sp>
        <p:nvSpPr>
          <p:cNvPr id="4" name="Date Placeholder 3"/>
          <p:cNvSpPr>
            <a:spLocks noGrp="1"/>
          </p:cNvSpPr>
          <p:nvPr>
            <p:ph type="dt" sz="half" idx="10"/>
          </p:nvPr>
        </p:nvSpPr>
        <p:spPr/>
        <p:txBody>
          <a:bodyPr/>
          <a:lstStyle/>
          <a:p>
            <a:fld id="{CF9AED39-FABE-4C10-B109-733C66F6DE3C}" type="datetime1">
              <a:rPr lang="en-IE" smtClean="0"/>
              <a:pPr/>
              <a:t>16/09/2020</a:t>
            </a:fld>
            <a:endParaRPr lang="en-IE"/>
          </a:p>
        </p:txBody>
      </p:sp>
      <p:sp>
        <p:nvSpPr>
          <p:cNvPr id="5" name="Footer Placeholder 4"/>
          <p:cNvSpPr>
            <a:spLocks noGrp="1"/>
          </p:cNvSpPr>
          <p:nvPr>
            <p:ph type="ftr" sz="quarter" idx="11"/>
          </p:nvPr>
        </p:nvSpPr>
        <p:spPr/>
        <p:txBody>
          <a:bodyPr/>
          <a:lstStyle/>
          <a:p>
            <a:r>
              <a:rPr lang="en-IE"/>
              <a:t>Module name + number</a:t>
            </a:r>
          </a:p>
        </p:txBody>
      </p:sp>
      <p:pic>
        <p:nvPicPr>
          <p:cNvPr id="7" name="Picture 6" descr="test.png"/>
          <p:cNvPicPr>
            <a:picLocks noChangeAspect="1"/>
          </p:cNvPicPr>
          <p:nvPr userDrawn="1"/>
        </p:nvPicPr>
        <p:blipFill>
          <a:blip r:embed="rId2" cstate="email">
            <a:lum contrast="10000"/>
          </a:blip>
          <a:srcRect t="10900"/>
          <a:stretch>
            <a:fillRect/>
          </a:stretch>
        </p:blipFill>
        <p:spPr>
          <a:xfrm>
            <a:off x="36000" y="4137013"/>
            <a:ext cx="9000000" cy="2676363"/>
          </a:xfrm>
          <a:prstGeom prst="rtTriangle">
            <a:avLst/>
          </a:prstGeom>
          <a:ln w="19050">
            <a:solidFill>
              <a:schemeClr val="bg1"/>
            </a:solid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003232" cy="4281339"/>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E" dirty="0"/>
          </a:p>
        </p:txBody>
      </p:sp>
      <p:sp>
        <p:nvSpPr>
          <p:cNvPr id="4" name="Date Placeholder 3"/>
          <p:cNvSpPr>
            <a:spLocks noGrp="1"/>
          </p:cNvSpPr>
          <p:nvPr>
            <p:ph type="dt" sz="half" idx="10"/>
          </p:nvPr>
        </p:nvSpPr>
        <p:spPr/>
        <p:txBody>
          <a:bodyPr/>
          <a:lstStyle/>
          <a:p>
            <a:fld id="{8EF7D476-C427-42CC-963D-516DE0B03F33}" type="datetime1">
              <a:rPr lang="en-IE" smtClean="0"/>
              <a:pPr/>
              <a:t>16/09/2020</a:t>
            </a:fld>
            <a:endParaRPr lang="en-IE" dirty="0"/>
          </a:p>
        </p:txBody>
      </p:sp>
      <p:sp>
        <p:nvSpPr>
          <p:cNvPr id="5" name="Footer Placeholder 4"/>
          <p:cNvSpPr>
            <a:spLocks noGrp="1"/>
          </p:cNvSpPr>
          <p:nvPr>
            <p:ph type="ftr" sz="quarter" idx="11"/>
          </p:nvPr>
        </p:nvSpPr>
        <p:spPr>
          <a:xfrm>
            <a:off x="2627784" y="6356350"/>
            <a:ext cx="4320480" cy="365125"/>
          </a:xfrm>
        </p:spPr>
        <p:txBody>
          <a:bodyPr/>
          <a:lstStyle/>
          <a:p>
            <a:r>
              <a:rPr lang="en-IE"/>
              <a:t>Module name + number</a:t>
            </a:r>
            <a:endParaRPr lang="en-IE" dirty="0"/>
          </a:p>
        </p:txBody>
      </p:sp>
      <p:sp>
        <p:nvSpPr>
          <p:cNvPr id="6" name="Slide Number Placeholder 5"/>
          <p:cNvSpPr>
            <a:spLocks noGrp="1"/>
          </p:cNvSpPr>
          <p:nvPr>
            <p:ph type="sldNum" sz="quarter" idx="12"/>
          </p:nvPr>
        </p:nvSpPr>
        <p:spPr/>
        <p:txBody>
          <a:bodyPr/>
          <a:lstStyle/>
          <a:p>
            <a:fld id="{ABDDF610-95E4-4D46-B96C-4D9FBF39C128}" type="slidenum">
              <a:rPr lang="en-IE" smtClean="0"/>
              <a:pPr/>
              <a:t>‹#›</a:t>
            </a:fld>
            <a:endParaRPr lang="en-IE"/>
          </a:p>
        </p:txBody>
      </p:sp>
      <p:pic>
        <p:nvPicPr>
          <p:cNvPr id="7" name="Picture 6" descr="g46424.png"/>
          <p:cNvPicPr>
            <a:picLocks noChangeAspect="1"/>
          </p:cNvPicPr>
          <p:nvPr userDrawn="1"/>
        </p:nvPicPr>
        <p:blipFill>
          <a:blip r:embed="rId2" cstate="email">
            <a:lum contrast="10000"/>
          </a:blip>
          <a:srcRect/>
          <a:stretch>
            <a:fillRect/>
          </a:stretch>
        </p:blipFill>
        <p:spPr>
          <a:xfrm rot="5400000">
            <a:off x="5416204" y="3143236"/>
            <a:ext cx="6804000" cy="571528"/>
          </a:xfrm>
          <a:prstGeom prst="rect">
            <a:avLst/>
          </a:prstGeom>
          <a:ln w="19050">
            <a:solidFill>
              <a:schemeClr val="bg1"/>
            </a:solidFill>
          </a:ln>
        </p:spPr>
      </p:pic>
      <p:pic>
        <p:nvPicPr>
          <p:cNvPr id="8" name="Picture 7" descr="test.png"/>
          <p:cNvPicPr>
            <a:picLocks noChangeAspect="1"/>
          </p:cNvPicPr>
          <p:nvPr userDrawn="1"/>
        </p:nvPicPr>
        <p:blipFill>
          <a:blip r:embed="rId3" cstate="email">
            <a:lum contrast="10000"/>
          </a:blip>
          <a:srcRect/>
          <a:stretch>
            <a:fillRect/>
          </a:stretch>
        </p:blipFill>
        <p:spPr>
          <a:xfrm>
            <a:off x="36000" y="6064060"/>
            <a:ext cx="2519776" cy="749315"/>
          </a:xfrm>
          <a:prstGeom prst="rtTriangle">
            <a:avLst/>
          </a:prstGeom>
          <a:ln w="19050">
            <a:solidFill>
              <a:schemeClr val="bg1"/>
            </a:solidFill>
          </a:ln>
        </p:spPr>
      </p:pic>
      <p:sp>
        <p:nvSpPr>
          <p:cNvPr id="12" name="Title 1"/>
          <p:cNvSpPr>
            <a:spLocks noGrp="1"/>
          </p:cNvSpPr>
          <p:nvPr>
            <p:ph type="title"/>
          </p:nvPr>
        </p:nvSpPr>
        <p:spPr>
          <a:xfrm>
            <a:off x="457200" y="274638"/>
            <a:ext cx="8003232" cy="850106"/>
          </a:xfrm>
        </p:spPr>
        <p:txBody>
          <a:bodyPr>
            <a:noAutofit/>
          </a:bodyPr>
          <a:lstStyle>
            <a:lvl1pPr algn="l">
              <a:defRPr sz="3200">
                <a:solidFill>
                  <a:schemeClr val="tx2"/>
                </a:solidFill>
              </a:defRPr>
            </a:lvl1pPr>
          </a:lstStyle>
          <a:p>
            <a:r>
              <a:rPr lang="en-US" dirty="0"/>
              <a:t>Click to edit Master title style</a:t>
            </a:r>
            <a:endParaRPr lang="en-IE" dirty="0"/>
          </a:p>
        </p:txBody>
      </p:sp>
      <p:sp>
        <p:nvSpPr>
          <p:cNvPr id="13" name="Text Placeholder 10"/>
          <p:cNvSpPr>
            <a:spLocks noGrp="1"/>
          </p:cNvSpPr>
          <p:nvPr>
            <p:ph type="body" sz="quarter" idx="13"/>
          </p:nvPr>
        </p:nvSpPr>
        <p:spPr>
          <a:xfrm>
            <a:off x="457200" y="1125538"/>
            <a:ext cx="7992119" cy="575270"/>
          </a:xfrm>
        </p:spPr>
        <p:txBody>
          <a:bodyPr>
            <a:noAutofit/>
          </a:bodyPr>
          <a:lstStyle>
            <a:lvl1pPr>
              <a:buNone/>
              <a:defRPr sz="2800">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dirty="0"/>
              <a:t>Click to edit Master text styles</a:t>
            </a:r>
          </a:p>
        </p:txBody>
      </p:sp>
      <p:cxnSp>
        <p:nvCxnSpPr>
          <p:cNvPr id="14" name="Straight Connector 13"/>
          <p:cNvCxnSpPr/>
          <p:nvPr userDrawn="1"/>
        </p:nvCxnSpPr>
        <p:spPr>
          <a:xfrm>
            <a:off x="467544" y="1052736"/>
            <a:ext cx="7952505"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5" name="Picture 14" descr="test.png"/>
          <p:cNvPicPr>
            <a:picLocks noChangeAspect="1"/>
          </p:cNvPicPr>
          <p:nvPr userDrawn="1"/>
        </p:nvPicPr>
        <p:blipFill>
          <a:blip r:embed="rId4" cstate="email"/>
          <a:srcRect/>
          <a:stretch>
            <a:fillRect/>
          </a:stretch>
        </p:blipFill>
        <p:spPr>
          <a:xfrm>
            <a:off x="2627784" y="6741368"/>
            <a:ext cx="4356000" cy="50747"/>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4114800" cy="4281339"/>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E" dirty="0"/>
          </a:p>
        </p:txBody>
      </p:sp>
      <p:sp>
        <p:nvSpPr>
          <p:cNvPr id="4" name="Date Placeholder 3"/>
          <p:cNvSpPr>
            <a:spLocks noGrp="1"/>
          </p:cNvSpPr>
          <p:nvPr>
            <p:ph type="dt" sz="half" idx="10"/>
          </p:nvPr>
        </p:nvSpPr>
        <p:spPr/>
        <p:txBody>
          <a:bodyPr/>
          <a:lstStyle/>
          <a:p>
            <a:fld id="{D73C80A7-644D-495E-8764-96A40D5F620E}" type="datetime1">
              <a:rPr lang="en-IE" smtClean="0"/>
              <a:pPr/>
              <a:t>16/09/2020</a:t>
            </a:fld>
            <a:endParaRPr lang="en-IE" dirty="0"/>
          </a:p>
        </p:txBody>
      </p:sp>
      <p:sp>
        <p:nvSpPr>
          <p:cNvPr id="5" name="Footer Placeholder 4"/>
          <p:cNvSpPr>
            <a:spLocks noGrp="1"/>
          </p:cNvSpPr>
          <p:nvPr>
            <p:ph type="ftr" sz="quarter" idx="11"/>
          </p:nvPr>
        </p:nvSpPr>
        <p:spPr>
          <a:xfrm>
            <a:off x="2627784" y="6356350"/>
            <a:ext cx="4320480" cy="365125"/>
          </a:xfrm>
        </p:spPr>
        <p:txBody>
          <a:bodyPr/>
          <a:lstStyle/>
          <a:p>
            <a:r>
              <a:rPr lang="en-IE"/>
              <a:t>Module name + number</a:t>
            </a:r>
            <a:endParaRPr lang="en-IE" dirty="0"/>
          </a:p>
        </p:txBody>
      </p:sp>
      <p:sp>
        <p:nvSpPr>
          <p:cNvPr id="6" name="Slide Number Placeholder 5"/>
          <p:cNvSpPr>
            <a:spLocks noGrp="1"/>
          </p:cNvSpPr>
          <p:nvPr>
            <p:ph type="sldNum" sz="quarter" idx="12"/>
          </p:nvPr>
        </p:nvSpPr>
        <p:spPr/>
        <p:txBody>
          <a:bodyPr/>
          <a:lstStyle/>
          <a:p>
            <a:fld id="{ABDDF610-95E4-4D46-B96C-4D9FBF39C128}" type="slidenum">
              <a:rPr lang="en-IE" smtClean="0"/>
              <a:pPr/>
              <a:t>‹#›</a:t>
            </a:fld>
            <a:endParaRPr lang="en-IE"/>
          </a:p>
        </p:txBody>
      </p:sp>
      <p:pic>
        <p:nvPicPr>
          <p:cNvPr id="7" name="Picture 6" descr="g46424.png"/>
          <p:cNvPicPr>
            <a:picLocks noChangeAspect="1"/>
          </p:cNvPicPr>
          <p:nvPr userDrawn="1"/>
        </p:nvPicPr>
        <p:blipFill>
          <a:blip r:embed="rId2" cstate="email">
            <a:lum contrast="10000"/>
          </a:blip>
          <a:srcRect/>
          <a:stretch>
            <a:fillRect/>
          </a:stretch>
        </p:blipFill>
        <p:spPr>
          <a:xfrm rot="5400000">
            <a:off x="5416204" y="3143236"/>
            <a:ext cx="6804000" cy="571528"/>
          </a:xfrm>
          <a:prstGeom prst="rect">
            <a:avLst/>
          </a:prstGeom>
          <a:ln w="19050">
            <a:solidFill>
              <a:schemeClr val="bg1"/>
            </a:solidFill>
          </a:ln>
        </p:spPr>
      </p:pic>
      <p:pic>
        <p:nvPicPr>
          <p:cNvPr id="8" name="Picture 7" descr="test.png"/>
          <p:cNvPicPr>
            <a:picLocks noChangeAspect="1"/>
          </p:cNvPicPr>
          <p:nvPr userDrawn="1"/>
        </p:nvPicPr>
        <p:blipFill>
          <a:blip r:embed="rId3" cstate="email">
            <a:lum contrast="10000"/>
          </a:blip>
          <a:srcRect/>
          <a:stretch>
            <a:fillRect/>
          </a:stretch>
        </p:blipFill>
        <p:spPr>
          <a:xfrm>
            <a:off x="36000" y="6064060"/>
            <a:ext cx="2519776" cy="749315"/>
          </a:xfrm>
          <a:prstGeom prst="rtTriangle">
            <a:avLst/>
          </a:prstGeom>
          <a:ln w="19050">
            <a:solidFill>
              <a:schemeClr val="bg1"/>
            </a:solidFill>
          </a:ln>
        </p:spPr>
      </p:pic>
      <p:sp>
        <p:nvSpPr>
          <p:cNvPr id="12" name="Title 1"/>
          <p:cNvSpPr>
            <a:spLocks noGrp="1"/>
          </p:cNvSpPr>
          <p:nvPr>
            <p:ph type="title"/>
          </p:nvPr>
        </p:nvSpPr>
        <p:spPr>
          <a:xfrm>
            <a:off x="457200" y="274638"/>
            <a:ext cx="8003232" cy="850106"/>
          </a:xfrm>
        </p:spPr>
        <p:txBody>
          <a:bodyPr>
            <a:noAutofit/>
          </a:bodyPr>
          <a:lstStyle>
            <a:lvl1pPr algn="l">
              <a:defRPr sz="3200">
                <a:solidFill>
                  <a:schemeClr val="tx2"/>
                </a:solidFill>
              </a:defRPr>
            </a:lvl1pPr>
          </a:lstStyle>
          <a:p>
            <a:r>
              <a:rPr lang="en-US" dirty="0"/>
              <a:t>Click to edit Master title style</a:t>
            </a:r>
            <a:endParaRPr lang="en-IE" dirty="0"/>
          </a:p>
        </p:txBody>
      </p:sp>
      <p:sp>
        <p:nvSpPr>
          <p:cNvPr id="13" name="Text Placeholder 10"/>
          <p:cNvSpPr>
            <a:spLocks noGrp="1"/>
          </p:cNvSpPr>
          <p:nvPr>
            <p:ph type="body" sz="quarter" idx="13"/>
          </p:nvPr>
        </p:nvSpPr>
        <p:spPr>
          <a:xfrm>
            <a:off x="457200" y="1125538"/>
            <a:ext cx="7992119" cy="575270"/>
          </a:xfrm>
        </p:spPr>
        <p:txBody>
          <a:bodyPr>
            <a:noAutofit/>
          </a:bodyPr>
          <a:lstStyle>
            <a:lvl1pPr>
              <a:buNone/>
              <a:defRPr sz="2800">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dirty="0"/>
              <a:t>Click to edit Master text styles</a:t>
            </a:r>
          </a:p>
        </p:txBody>
      </p:sp>
      <p:cxnSp>
        <p:nvCxnSpPr>
          <p:cNvPr id="14" name="Straight Connector 13"/>
          <p:cNvCxnSpPr/>
          <p:nvPr userDrawn="1"/>
        </p:nvCxnSpPr>
        <p:spPr>
          <a:xfrm>
            <a:off x="467544" y="1052736"/>
            <a:ext cx="7952505"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5" name="Picture 14" descr="test.png"/>
          <p:cNvPicPr>
            <a:picLocks noChangeAspect="1"/>
          </p:cNvPicPr>
          <p:nvPr userDrawn="1"/>
        </p:nvPicPr>
        <p:blipFill>
          <a:blip r:embed="rId4" cstate="email"/>
          <a:srcRect/>
          <a:stretch>
            <a:fillRect/>
          </a:stretch>
        </p:blipFill>
        <p:spPr>
          <a:xfrm>
            <a:off x="2627784" y="6741368"/>
            <a:ext cx="4356000" cy="50747"/>
          </a:xfrm>
          <a:prstGeom prst="rect">
            <a:avLst/>
          </a:prstGeom>
          <a:noFill/>
          <a:ln>
            <a:noFill/>
          </a:ln>
        </p:spPr>
      </p:pic>
      <p:sp>
        <p:nvSpPr>
          <p:cNvPr id="16" name="Text Placeholder 2"/>
          <p:cNvSpPr>
            <a:spLocks noGrp="1"/>
          </p:cNvSpPr>
          <p:nvPr>
            <p:ph type="body" idx="14" hasCustomPrompt="1"/>
          </p:nvPr>
        </p:nvSpPr>
        <p:spPr>
          <a:xfrm>
            <a:off x="4644008" y="1853134"/>
            <a:ext cx="3814926" cy="639762"/>
          </a:xfrm>
          <a:solidFill>
            <a:schemeClr val="accent4">
              <a:lumMod val="60000"/>
              <a:lumOff val="40000"/>
            </a:schemeClr>
          </a:solidFill>
        </p:spPr>
        <p:txBody>
          <a:bodyPr anchor="b"/>
          <a:lstStyle>
            <a:lvl1pPr marL="92075" indent="0">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Emphasis box</a:t>
            </a:r>
          </a:p>
        </p:txBody>
      </p:sp>
      <p:sp>
        <p:nvSpPr>
          <p:cNvPr id="17" name="Content Placeholder 3"/>
          <p:cNvSpPr>
            <a:spLocks noGrp="1"/>
          </p:cNvSpPr>
          <p:nvPr>
            <p:ph sz="half" idx="2"/>
          </p:nvPr>
        </p:nvSpPr>
        <p:spPr>
          <a:xfrm>
            <a:off x="4644008" y="2492896"/>
            <a:ext cx="3814926" cy="3672408"/>
          </a:xfrm>
          <a:solidFill>
            <a:schemeClr val="accent4">
              <a:lumMod val="60000"/>
              <a:lumOff val="40000"/>
            </a:schemeClr>
          </a:solidFill>
        </p:spPr>
        <p:txBody>
          <a:bodyPr/>
          <a:lstStyle>
            <a:lvl1pPr>
              <a:defRPr sz="2400">
                <a:solidFill>
                  <a:schemeClr val="tx2"/>
                </a:solidFill>
              </a:defRPr>
            </a:lvl1pPr>
            <a:lvl2pPr>
              <a:defRPr sz="2000">
                <a:solidFill>
                  <a:schemeClr val="tx2"/>
                </a:solidFill>
              </a:defRPr>
            </a:lvl2pPr>
            <a:lvl3pPr>
              <a:defRPr sz="1800">
                <a:solidFill>
                  <a:schemeClr val="tx2"/>
                </a:solidFill>
              </a:defRPr>
            </a:lvl3pPr>
            <a:lvl4pPr>
              <a:defRPr sz="1600">
                <a:solidFill>
                  <a:schemeClr val="tx2"/>
                </a:solidFill>
              </a:defRPr>
            </a:lvl4pPr>
            <a:lvl5pPr>
              <a:defRPr sz="1600">
                <a:solidFill>
                  <a:schemeClr val="tx2"/>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E90DCB4-0D4C-4F8A-BD45-EB9358823683}" type="datetime1">
              <a:rPr lang="en-IE" smtClean="0"/>
              <a:pPr/>
              <a:t>16/09/2020</a:t>
            </a:fld>
            <a:endParaRPr lang="en-IE"/>
          </a:p>
        </p:txBody>
      </p:sp>
      <p:sp>
        <p:nvSpPr>
          <p:cNvPr id="5" name="Footer Placeholder 4"/>
          <p:cNvSpPr>
            <a:spLocks noGrp="1"/>
          </p:cNvSpPr>
          <p:nvPr>
            <p:ph type="ftr" sz="quarter" idx="11"/>
          </p:nvPr>
        </p:nvSpPr>
        <p:spPr/>
        <p:txBody>
          <a:bodyPr/>
          <a:lstStyle>
            <a:lvl1pPr>
              <a:defRPr/>
            </a:lvl1pPr>
          </a:lstStyle>
          <a:p>
            <a:r>
              <a:rPr lang="en-IE"/>
              <a:t>Module name + number</a:t>
            </a:r>
            <a:endParaRPr lang="en-IE" dirty="0"/>
          </a:p>
        </p:txBody>
      </p:sp>
      <p:sp>
        <p:nvSpPr>
          <p:cNvPr id="6" name="Slide Number Placeholder 5"/>
          <p:cNvSpPr>
            <a:spLocks noGrp="1"/>
          </p:cNvSpPr>
          <p:nvPr>
            <p:ph type="sldNum" sz="quarter" idx="12"/>
          </p:nvPr>
        </p:nvSpPr>
        <p:spPr/>
        <p:txBody>
          <a:bodyPr/>
          <a:lstStyle/>
          <a:p>
            <a:fld id="{ABDDF610-95E4-4D46-B96C-4D9FBF39C128}" type="slidenum">
              <a:rPr lang="en-IE" smtClean="0"/>
              <a:pPr/>
              <a:t>‹#›</a:t>
            </a:fld>
            <a:endParaRPr lang="en-IE"/>
          </a:p>
        </p:txBody>
      </p:sp>
      <p:pic>
        <p:nvPicPr>
          <p:cNvPr id="7" name="Picture 6" descr="g46424.png"/>
          <p:cNvPicPr>
            <a:picLocks noChangeAspect="1"/>
          </p:cNvPicPr>
          <p:nvPr userDrawn="1"/>
        </p:nvPicPr>
        <p:blipFill>
          <a:blip r:embed="rId2" cstate="email">
            <a:lum contrast="10000"/>
          </a:blip>
          <a:srcRect/>
          <a:stretch>
            <a:fillRect/>
          </a:stretch>
        </p:blipFill>
        <p:spPr>
          <a:xfrm rot="5400000">
            <a:off x="5416204" y="3143236"/>
            <a:ext cx="6804000" cy="571528"/>
          </a:xfrm>
          <a:prstGeom prst="rect">
            <a:avLst/>
          </a:prstGeom>
          <a:ln w="19050">
            <a:solidFill>
              <a:schemeClr val="bg1"/>
            </a:solidFill>
          </a:ln>
        </p:spPr>
      </p:pic>
      <p:sp>
        <p:nvSpPr>
          <p:cNvPr id="14" name="Content Placeholder 2"/>
          <p:cNvSpPr>
            <a:spLocks noGrp="1"/>
          </p:cNvSpPr>
          <p:nvPr>
            <p:ph idx="1"/>
          </p:nvPr>
        </p:nvSpPr>
        <p:spPr>
          <a:xfrm>
            <a:off x="457200" y="1844824"/>
            <a:ext cx="8003232" cy="4281339"/>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E" dirty="0"/>
          </a:p>
        </p:txBody>
      </p:sp>
      <p:sp>
        <p:nvSpPr>
          <p:cNvPr id="15" name="Title 1"/>
          <p:cNvSpPr>
            <a:spLocks noGrp="1"/>
          </p:cNvSpPr>
          <p:nvPr>
            <p:ph type="title"/>
          </p:nvPr>
        </p:nvSpPr>
        <p:spPr>
          <a:xfrm>
            <a:off x="457200" y="274638"/>
            <a:ext cx="8003232" cy="850106"/>
          </a:xfrm>
        </p:spPr>
        <p:txBody>
          <a:bodyPr>
            <a:noAutofit/>
          </a:bodyPr>
          <a:lstStyle>
            <a:lvl1pPr algn="l">
              <a:defRPr sz="3200">
                <a:solidFill>
                  <a:schemeClr val="tx2"/>
                </a:solidFill>
              </a:defRPr>
            </a:lvl1pPr>
          </a:lstStyle>
          <a:p>
            <a:r>
              <a:rPr lang="en-US" dirty="0"/>
              <a:t>Click to edit Master title style</a:t>
            </a:r>
            <a:endParaRPr lang="en-IE" dirty="0"/>
          </a:p>
        </p:txBody>
      </p:sp>
      <p:sp>
        <p:nvSpPr>
          <p:cNvPr id="16" name="Text Placeholder 10"/>
          <p:cNvSpPr>
            <a:spLocks noGrp="1"/>
          </p:cNvSpPr>
          <p:nvPr>
            <p:ph type="body" sz="quarter" idx="13"/>
          </p:nvPr>
        </p:nvSpPr>
        <p:spPr>
          <a:xfrm>
            <a:off x="457200" y="1125538"/>
            <a:ext cx="7992119" cy="575270"/>
          </a:xfrm>
        </p:spPr>
        <p:txBody>
          <a:bodyPr>
            <a:noAutofit/>
          </a:bodyPr>
          <a:lstStyle>
            <a:lvl1pPr>
              <a:buNone/>
              <a:defRPr sz="2800">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dirty="0"/>
              <a:t>Click to edit Master text styles</a:t>
            </a:r>
          </a:p>
        </p:txBody>
      </p:sp>
      <p:cxnSp>
        <p:nvCxnSpPr>
          <p:cNvPr id="17" name="Straight Connector 16"/>
          <p:cNvCxnSpPr/>
          <p:nvPr userDrawn="1"/>
        </p:nvCxnSpPr>
        <p:spPr>
          <a:xfrm>
            <a:off x="467544" y="1052736"/>
            <a:ext cx="7952505"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2" name="Picture 11" descr="test.png"/>
          <p:cNvPicPr>
            <a:picLocks noChangeAspect="1"/>
          </p:cNvPicPr>
          <p:nvPr userDrawn="1"/>
        </p:nvPicPr>
        <p:blipFill>
          <a:blip r:embed="rId3" cstate="email"/>
          <a:srcRect/>
          <a:stretch>
            <a:fillRect/>
          </a:stretch>
        </p:blipFill>
        <p:spPr>
          <a:xfrm>
            <a:off x="2627784" y="6741368"/>
            <a:ext cx="4356000" cy="50747"/>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967161"/>
            <a:ext cx="3814926" cy="639762"/>
          </a:xfrm>
          <a:solidFill>
            <a:schemeClr val="accent4">
              <a:lumMod val="60000"/>
              <a:lumOff val="40000"/>
            </a:schemeClr>
          </a:solidFill>
        </p:spPr>
        <p:txBody>
          <a:bodyPr anchor="b"/>
          <a:lstStyle>
            <a:lvl1pPr marL="92075" indent="0">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606923"/>
            <a:ext cx="3814926" cy="3486373"/>
          </a:xfrm>
          <a:solidFill>
            <a:schemeClr val="accent4">
              <a:lumMod val="60000"/>
              <a:lumOff val="40000"/>
            </a:schemeClr>
          </a:solidFill>
        </p:spPr>
        <p:txBody>
          <a:bodyPr/>
          <a:lstStyle>
            <a:lvl1pPr>
              <a:defRPr sz="2400">
                <a:solidFill>
                  <a:schemeClr val="tx2"/>
                </a:solidFill>
              </a:defRPr>
            </a:lvl1pPr>
            <a:lvl2pPr>
              <a:defRPr sz="2000">
                <a:solidFill>
                  <a:schemeClr val="tx2"/>
                </a:solidFill>
              </a:defRPr>
            </a:lvl2pPr>
            <a:lvl3pPr>
              <a:defRPr sz="1800">
                <a:solidFill>
                  <a:schemeClr val="tx2"/>
                </a:solidFill>
              </a:defRPr>
            </a:lvl3pPr>
            <a:lvl4pPr>
              <a:defRPr sz="1600">
                <a:solidFill>
                  <a:schemeClr val="tx2"/>
                </a:solidFill>
              </a:defRPr>
            </a:lvl4pPr>
            <a:lvl5pPr>
              <a:defRPr sz="1600">
                <a:solidFill>
                  <a:schemeClr val="tx2"/>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E" dirty="0"/>
          </a:p>
        </p:txBody>
      </p:sp>
      <p:sp>
        <p:nvSpPr>
          <p:cNvPr id="5" name="Text Placeholder 4"/>
          <p:cNvSpPr>
            <a:spLocks noGrp="1"/>
          </p:cNvSpPr>
          <p:nvPr>
            <p:ph type="body" sz="quarter" idx="3"/>
          </p:nvPr>
        </p:nvSpPr>
        <p:spPr>
          <a:xfrm>
            <a:off x="4499992" y="1967161"/>
            <a:ext cx="3816424" cy="639762"/>
          </a:xfrm>
          <a:solidFill>
            <a:schemeClr val="accent4">
              <a:lumMod val="60000"/>
              <a:lumOff val="40000"/>
            </a:schemeClr>
          </a:solidFill>
        </p:spPr>
        <p:txBody>
          <a:bodyPr anchor="b"/>
          <a:lstStyle>
            <a:lvl1pPr marL="92075" indent="0">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499992" y="2606923"/>
            <a:ext cx="3816424" cy="3486373"/>
          </a:xfrm>
          <a:solidFill>
            <a:schemeClr val="accent4">
              <a:lumMod val="60000"/>
              <a:lumOff val="40000"/>
            </a:schemeClr>
          </a:solidFill>
        </p:spPr>
        <p:txBody>
          <a:bodyPr/>
          <a:lstStyle>
            <a:lvl1pPr>
              <a:defRPr sz="2400">
                <a:solidFill>
                  <a:schemeClr val="tx2"/>
                </a:solidFill>
              </a:defRPr>
            </a:lvl1pPr>
            <a:lvl2pPr>
              <a:defRPr sz="2000">
                <a:solidFill>
                  <a:schemeClr val="tx2"/>
                </a:solidFill>
              </a:defRPr>
            </a:lvl2pPr>
            <a:lvl3pPr>
              <a:defRPr sz="1800">
                <a:solidFill>
                  <a:schemeClr val="tx2"/>
                </a:solidFill>
              </a:defRPr>
            </a:lvl3pPr>
            <a:lvl4pPr>
              <a:defRPr sz="1600">
                <a:solidFill>
                  <a:schemeClr val="tx2"/>
                </a:solidFill>
              </a:defRPr>
            </a:lvl4pPr>
            <a:lvl5pPr>
              <a:defRPr sz="1600">
                <a:solidFill>
                  <a:schemeClr val="tx2"/>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E" dirty="0"/>
          </a:p>
        </p:txBody>
      </p:sp>
      <p:sp>
        <p:nvSpPr>
          <p:cNvPr id="7" name="Date Placeholder 6"/>
          <p:cNvSpPr>
            <a:spLocks noGrp="1"/>
          </p:cNvSpPr>
          <p:nvPr>
            <p:ph type="dt" sz="half" idx="10"/>
          </p:nvPr>
        </p:nvSpPr>
        <p:spPr/>
        <p:txBody>
          <a:bodyPr/>
          <a:lstStyle/>
          <a:p>
            <a:fld id="{C4CB4FB7-86E9-462B-B94E-617650CAF191}" type="datetime1">
              <a:rPr lang="en-IE" smtClean="0"/>
              <a:pPr/>
              <a:t>16/09/2020</a:t>
            </a:fld>
            <a:endParaRPr lang="en-IE"/>
          </a:p>
        </p:txBody>
      </p:sp>
      <p:sp>
        <p:nvSpPr>
          <p:cNvPr id="8" name="Footer Placeholder 7"/>
          <p:cNvSpPr>
            <a:spLocks noGrp="1"/>
          </p:cNvSpPr>
          <p:nvPr>
            <p:ph type="ftr" sz="quarter" idx="11"/>
          </p:nvPr>
        </p:nvSpPr>
        <p:spPr/>
        <p:txBody>
          <a:bodyPr/>
          <a:lstStyle>
            <a:lvl1pPr>
              <a:defRPr/>
            </a:lvl1pPr>
          </a:lstStyle>
          <a:p>
            <a:r>
              <a:rPr lang="en-IE"/>
              <a:t>Module name + number</a:t>
            </a:r>
            <a:endParaRPr lang="en-IE" dirty="0"/>
          </a:p>
        </p:txBody>
      </p:sp>
      <p:sp>
        <p:nvSpPr>
          <p:cNvPr id="9" name="Slide Number Placeholder 8"/>
          <p:cNvSpPr>
            <a:spLocks noGrp="1"/>
          </p:cNvSpPr>
          <p:nvPr>
            <p:ph type="sldNum" sz="quarter" idx="12"/>
          </p:nvPr>
        </p:nvSpPr>
        <p:spPr/>
        <p:txBody>
          <a:bodyPr/>
          <a:lstStyle/>
          <a:p>
            <a:fld id="{ABDDF610-95E4-4D46-B96C-4D9FBF39C128}" type="slidenum">
              <a:rPr lang="en-IE" smtClean="0"/>
              <a:pPr/>
              <a:t>‹#›</a:t>
            </a:fld>
            <a:endParaRPr lang="en-IE"/>
          </a:p>
        </p:txBody>
      </p:sp>
      <p:pic>
        <p:nvPicPr>
          <p:cNvPr id="12" name="Picture 11" descr="g46424.png"/>
          <p:cNvPicPr>
            <a:picLocks noChangeAspect="1"/>
          </p:cNvPicPr>
          <p:nvPr userDrawn="1"/>
        </p:nvPicPr>
        <p:blipFill>
          <a:blip r:embed="rId2" cstate="email">
            <a:lum contrast="10000"/>
          </a:blip>
          <a:srcRect/>
          <a:stretch>
            <a:fillRect/>
          </a:stretch>
        </p:blipFill>
        <p:spPr>
          <a:xfrm rot="5400000">
            <a:off x="5416204" y="3143236"/>
            <a:ext cx="6804000" cy="571528"/>
          </a:xfrm>
          <a:prstGeom prst="rect">
            <a:avLst/>
          </a:prstGeom>
          <a:ln w="19050">
            <a:solidFill>
              <a:schemeClr val="bg1"/>
            </a:solidFill>
          </a:ln>
        </p:spPr>
      </p:pic>
      <p:pic>
        <p:nvPicPr>
          <p:cNvPr id="13" name="Picture 12" descr="test.png"/>
          <p:cNvPicPr>
            <a:picLocks noChangeAspect="1"/>
          </p:cNvPicPr>
          <p:nvPr userDrawn="1"/>
        </p:nvPicPr>
        <p:blipFill>
          <a:blip r:embed="rId3" cstate="email">
            <a:lum contrast="10000"/>
          </a:blip>
          <a:srcRect/>
          <a:stretch>
            <a:fillRect/>
          </a:stretch>
        </p:blipFill>
        <p:spPr>
          <a:xfrm>
            <a:off x="36000" y="6064060"/>
            <a:ext cx="2519776" cy="749315"/>
          </a:xfrm>
          <a:prstGeom prst="rtTriangle">
            <a:avLst/>
          </a:prstGeom>
          <a:ln w="19050">
            <a:solidFill>
              <a:schemeClr val="bg1"/>
            </a:solidFill>
          </a:ln>
        </p:spPr>
      </p:pic>
      <p:sp>
        <p:nvSpPr>
          <p:cNvPr id="16" name="Title 1"/>
          <p:cNvSpPr>
            <a:spLocks noGrp="1"/>
          </p:cNvSpPr>
          <p:nvPr>
            <p:ph type="title"/>
          </p:nvPr>
        </p:nvSpPr>
        <p:spPr>
          <a:xfrm>
            <a:off x="457200" y="274638"/>
            <a:ext cx="7859216" cy="850106"/>
          </a:xfrm>
        </p:spPr>
        <p:txBody>
          <a:bodyPr>
            <a:noAutofit/>
          </a:bodyPr>
          <a:lstStyle>
            <a:lvl1pPr algn="l">
              <a:defRPr sz="3200">
                <a:solidFill>
                  <a:schemeClr val="tx2"/>
                </a:solidFill>
              </a:defRPr>
            </a:lvl1pPr>
          </a:lstStyle>
          <a:p>
            <a:r>
              <a:rPr lang="en-US" dirty="0"/>
              <a:t>Click to edit Master title style</a:t>
            </a:r>
            <a:endParaRPr lang="en-IE" dirty="0"/>
          </a:p>
        </p:txBody>
      </p:sp>
      <p:sp>
        <p:nvSpPr>
          <p:cNvPr id="17" name="Text Placeholder 10"/>
          <p:cNvSpPr>
            <a:spLocks noGrp="1"/>
          </p:cNvSpPr>
          <p:nvPr>
            <p:ph type="body" sz="quarter" idx="13"/>
          </p:nvPr>
        </p:nvSpPr>
        <p:spPr>
          <a:xfrm>
            <a:off x="457200" y="1125538"/>
            <a:ext cx="7992119" cy="575270"/>
          </a:xfrm>
        </p:spPr>
        <p:txBody>
          <a:bodyPr>
            <a:noAutofit/>
          </a:bodyPr>
          <a:lstStyle>
            <a:lvl1pPr>
              <a:buNone/>
              <a:defRPr sz="2800">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dirty="0"/>
              <a:t>Click to edit Master text styles</a:t>
            </a:r>
          </a:p>
        </p:txBody>
      </p:sp>
      <p:cxnSp>
        <p:nvCxnSpPr>
          <p:cNvPr id="18" name="Straight Connector 17"/>
          <p:cNvCxnSpPr/>
          <p:nvPr userDrawn="1"/>
        </p:nvCxnSpPr>
        <p:spPr>
          <a:xfrm>
            <a:off x="467544" y="1052736"/>
            <a:ext cx="7952505"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4" name="Picture 13" descr="test.png"/>
          <p:cNvPicPr>
            <a:picLocks noChangeAspect="1"/>
          </p:cNvPicPr>
          <p:nvPr userDrawn="1"/>
        </p:nvPicPr>
        <p:blipFill>
          <a:blip r:embed="rId4" cstate="email"/>
          <a:srcRect/>
          <a:stretch>
            <a:fillRect/>
          </a:stretch>
        </p:blipFill>
        <p:spPr>
          <a:xfrm>
            <a:off x="2627784" y="6741368"/>
            <a:ext cx="4356000" cy="50747"/>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9DAB31B-1A38-4AB7-91C6-0A3F788D850C}" type="datetime1">
              <a:rPr lang="en-IE" smtClean="0"/>
              <a:pPr/>
              <a:t>16/09/2020</a:t>
            </a:fld>
            <a:endParaRPr lang="en-IE"/>
          </a:p>
        </p:txBody>
      </p:sp>
      <p:sp>
        <p:nvSpPr>
          <p:cNvPr id="4" name="Footer Placeholder 3"/>
          <p:cNvSpPr>
            <a:spLocks noGrp="1"/>
          </p:cNvSpPr>
          <p:nvPr>
            <p:ph type="ftr" sz="quarter" idx="11"/>
          </p:nvPr>
        </p:nvSpPr>
        <p:spPr/>
        <p:txBody>
          <a:bodyPr/>
          <a:lstStyle>
            <a:lvl1pPr>
              <a:defRPr/>
            </a:lvl1pPr>
          </a:lstStyle>
          <a:p>
            <a:r>
              <a:rPr lang="en-IE"/>
              <a:t>Module name + number</a:t>
            </a:r>
            <a:endParaRPr lang="en-IE" dirty="0"/>
          </a:p>
        </p:txBody>
      </p:sp>
      <p:sp>
        <p:nvSpPr>
          <p:cNvPr id="5" name="Slide Number Placeholder 4"/>
          <p:cNvSpPr>
            <a:spLocks noGrp="1"/>
          </p:cNvSpPr>
          <p:nvPr>
            <p:ph type="sldNum" sz="quarter" idx="12"/>
          </p:nvPr>
        </p:nvSpPr>
        <p:spPr/>
        <p:txBody>
          <a:bodyPr/>
          <a:lstStyle/>
          <a:p>
            <a:fld id="{ABDDF610-95E4-4D46-B96C-4D9FBF39C128}" type="slidenum">
              <a:rPr lang="en-IE" smtClean="0"/>
              <a:pPr/>
              <a:t>‹#›</a:t>
            </a:fld>
            <a:endParaRPr lang="en-IE"/>
          </a:p>
        </p:txBody>
      </p:sp>
      <p:pic>
        <p:nvPicPr>
          <p:cNvPr id="6" name="Picture 5" descr="g46424.png"/>
          <p:cNvPicPr>
            <a:picLocks noChangeAspect="1"/>
          </p:cNvPicPr>
          <p:nvPr userDrawn="1"/>
        </p:nvPicPr>
        <p:blipFill>
          <a:blip r:embed="rId2" cstate="email">
            <a:lum contrast="10000"/>
          </a:blip>
          <a:srcRect/>
          <a:stretch>
            <a:fillRect/>
          </a:stretch>
        </p:blipFill>
        <p:spPr>
          <a:xfrm rot="5400000">
            <a:off x="5416204" y="3143236"/>
            <a:ext cx="6804000" cy="571528"/>
          </a:xfrm>
          <a:prstGeom prst="rect">
            <a:avLst/>
          </a:prstGeom>
          <a:ln w="19050">
            <a:solidFill>
              <a:schemeClr val="bg1"/>
            </a:solidFill>
          </a:ln>
        </p:spPr>
      </p:pic>
      <p:pic>
        <p:nvPicPr>
          <p:cNvPr id="7" name="Picture 6" descr="test.png"/>
          <p:cNvPicPr>
            <a:picLocks noChangeAspect="1"/>
          </p:cNvPicPr>
          <p:nvPr userDrawn="1"/>
        </p:nvPicPr>
        <p:blipFill>
          <a:blip r:embed="rId3" cstate="email">
            <a:lum contrast="10000"/>
          </a:blip>
          <a:srcRect/>
          <a:stretch>
            <a:fillRect/>
          </a:stretch>
        </p:blipFill>
        <p:spPr>
          <a:xfrm>
            <a:off x="36000" y="6064060"/>
            <a:ext cx="2519776" cy="749315"/>
          </a:xfrm>
          <a:prstGeom prst="rtTriangle">
            <a:avLst/>
          </a:prstGeom>
          <a:ln w="19050">
            <a:solidFill>
              <a:schemeClr val="bg1"/>
            </a:solidFill>
          </a:ln>
        </p:spPr>
      </p:pic>
      <p:sp>
        <p:nvSpPr>
          <p:cNvPr id="8" name="Title 1"/>
          <p:cNvSpPr>
            <a:spLocks noGrp="1"/>
          </p:cNvSpPr>
          <p:nvPr>
            <p:ph type="title"/>
          </p:nvPr>
        </p:nvSpPr>
        <p:spPr>
          <a:xfrm>
            <a:off x="457200" y="274638"/>
            <a:ext cx="8003232" cy="850106"/>
          </a:xfrm>
        </p:spPr>
        <p:txBody>
          <a:bodyPr/>
          <a:lstStyle>
            <a:lvl1pPr algn="l">
              <a:defRPr>
                <a:solidFill>
                  <a:schemeClr val="tx2"/>
                </a:solidFill>
              </a:defRPr>
            </a:lvl1pPr>
          </a:lstStyle>
          <a:p>
            <a:r>
              <a:rPr lang="en-US" dirty="0"/>
              <a:t>Click to edit Master title style</a:t>
            </a:r>
            <a:endParaRPr lang="en-IE" dirty="0"/>
          </a:p>
        </p:txBody>
      </p:sp>
      <p:sp>
        <p:nvSpPr>
          <p:cNvPr id="9" name="Text Placeholder 10"/>
          <p:cNvSpPr>
            <a:spLocks noGrp="1"/>
          </p:cNvSpPr>
          <p:nvPr>
            <p:ph type="body" sz="quarter" idx="13"/>
          </p:nvPr>
        </p:nvSpPr>
        <p:spPr>
          <a:xfrm>
            <a:off x="457200" y="1125538"/>
            <a:ext cx="7992119" cy="575270"/>
          </a:xfrm>
        </p:spPr>
        <p:txBody>
          <a:bodyPr>
            <a:noAutofit/>
          </a:bodyPr>
          <a:lstStyle>
            <a:lvl1pPr>
              <a:buNone/>
              <a:defRPr sz="3600">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dirty="0"/>
              <a:t>Click to edit Master text styles</a:t>
            </a:r>
          </a:p>
        </p:txBody>
      </p:sp>
      <p:cxnSp>
        <p:nvCxnSpPr>
          <p:cNvPr id="10" name="Straight Connector 9"/>
          <p:cNvCxnSpPr/>
          <p:nvPr userDrawn="1"/>
        </p:nvCxnSpPr>
        <p:spPr>
          <a:xfrm>
            <a:off x="467544" y="1052736"/>
            <a:ext cx="7992888"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1" name="Picture 10" descr="test.png"/>
          <p:cNvPicPr>
            <a:picLocks noChangeAspect="1"/>
          </p:cNvPicPr>
          <p:nvPr userDrawn="1"/>
        </p:nvPicPr>
        <p:blipFill>
          <a:blip r:embed="rId4" cstate="email"/>
          <a:srcRect/>
          <a:stretch>
            <a:fillRect/>
          </a:stretch>
        </p:blipFill>
        <p:spPr>
          <a:xfrm>
            <a:off x="2627784" y="6741368"/>
            <a:ext cx="4356000" cy="5074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clusion Slid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780C33D-5D40-4E3A-8711-3777184CA250}" type="datetime1">
              <a:rPr lang="en-IE" smtClean="0"/>
              <a:pPr/>
              <a:t>16/09/2020</a:t>
            </a:fld>
            <a:endParaRPr lang="en-IE"/>
          </a:p>
        </p:txBody>
      </p:sp>
      <p:sp>
        <p:nvSpPr>
          <p:cNvPr id="4" name="Footer Placeholder 3"/>
          <p:cNvSpPr>
            <a:spLocks noGrp="1"/>
          </p:cNvSpPr>
          <p:nvPr>
            <p:ph type="ftr" sz="quarter" idx="11"/>
          </p:nvPr>
        </p:nvSpPr>
        <p:spPr/>
        <p:txBody>
          <a:bodyPr/>
          <a:lstStyle>
            <a:lvl1pPr>
              <a:defRPr/>
            </a:lvl1pPr>
          </a:lstStyle>
          <a:p>
            <a:r>
              <a:rPr lang="en-IE"/>
              <a:t>Module name + number</a:t>
            </a:r>
            <a:endParaRPr lang="en-IE" dirty="0"/>
          </a:p>
        </p:txBody>
      </p:sp>
      <p:pic>
        <p:nvPicPr>
          <p:cNvPr id="7" name="Picture 6" descr="test.png"/>
          <p:cNvPicPr>
            <a:picLocks noChangeAspect="1"/>
          </p:cNvPicPr>
          <p:nvPr userDrawn="1"/>
        </p:nvPicPr>
        <p:blipFill>
          <a:blip r:embed="rId2" cstate="email">
            <a:lum contrast="10000"/>
          </a:blip>
          <a:srcRect/>
          <a:stretch>
            <a:fillRect/>
          </a:stretch>
        </p:blipFill>
        <p:spPr>
          <a:xfrm>
            <a:off x="36000" y="6064060"/>
            <a:ext cx="2519776" cy="749315"/>
          </a:xfrm>
          <a:prstGeom prst="rtTriangle">
            <a:avLst/>
          </a:prstGeom>
          <a:ln w="19050">
            <a:solidFill>
              <a:schemeClr val="bg1"/>
            </a:solidFill>
          </a:ln>
        </p:spPr>
      </p:pic>
      <p:sp>
        <p:nvSpPr>
          <p:cNvPr id="8" name="Title 1"/>
          <p:cNvSpPr>
            <a:spLocks noGrp="1"/>
          </p:cNvSpPr>
          <p:nvPr>
            <p:ph type="title"/>
          </p:nvPr>
        </p:nvSpPr>
        <p:spPr>
          <a:xfrm>
            <a:off x="457200" y="274638"/>
            <a:ext cx="8003232" cy="850106"/>
          </a:xfrm>
        </p:spPr>
        <p:txBody>
          <a:bodyPr/>
          <a:lstStyle>
            <a:lvl1pPr algn="l">
              <a:defRPr>
                <a:solidFill>
                  <a:schemeClr val="tx2"/>
                </a:solidFill>
              </a:defRPr>
            </a:lvl1pPr>
          </a:lstStyle>
          <a:p>
            <a:r>
              <a:rPr lang="en-US" dirty="0"/>
              <a:t>Click to edit Master title style</a:t>
            </a:r>
            <a:endParaRPr lang="en-IE" dirty="0"/>
          </a:p>
        </p:txBody>
      </p:sp>
      <p:sp>
        <p:nvSpPr>
          <p:cNvPr id="9" name="Text Placeholder 10"/>
          <p:cNvSpPr>
            <a:spLocks noGrp="1"/>
          </p:cNvSpPr>
          <p:nvPr>
            <p:ph type="body" sz="quarter" idx="13"/>
          </p:nvPr>
        </p:nvSpPr>
        <p:spPr>
          <a:xfrm>
            <a:off x="457200" y="1125538"/>
            <a:ext cx="7992119" cy="575270"/>
          </a:xfrm>
        </p:spPr>
        <p:txBody>
          <a:bodyPr>
            <a:noAutofit/>
          </a:bodyPr>
          <a:lstStyle>
            <a:lvl1pPr>
              <a:buNone/>
              <a:defRPr sz="3600">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dirty="0"/>
              <a:t>Click to edit Master text styles</a:t>
            </a:r>
          </a:p>
        </p:txBody>
      </p:sp>
      <p:cxnSp>
        <p:nvCxnSpPr>
          <p:cNvPr id="10" name="Straight Connector 9"/>
          <p:cNvCxnSpPr/>
          <p:nvPr userDrawn="1"/>
        </p:nvCxnSpPr>
        <p:spPr>
          <a:xfrm>
            <a:off x="467544" y="1052736"/>
            <a:ext cx="7992888"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1" name="Picture 2"/>
          <p:cNvPicPr>
            <a:picLocks noChangeArrowheads="1"/>
          </p:cNvPicPr>
          <p:nvPr userDrawn="1"/>
        </p:nvPicPr>
        <p:blipFill>
          <a:blip r:embed="rId3" cstate="email">
            <a:extLst>
              <a:ext uri="{28A0092B-C50C-407E-A947-70E740481C1C}">
                <a14:useLocalDpi xmlns:a14="http://schemas.microsoft.com/office/drawing/2010/main" val="0"/>
              </a:ext>
            </a:extLst>
          </a:blip>
          <a:stretch>
            <a:fillRect/>
          </a:stretch>
        </p:blipFill>
        <p:spPr bwMode="auto">
          <a:xfrm>
            <a:off x="7164288" y="6309320"/>
            <a:ext cx="1738743" cy="457068"/>
          </a:xfrm>
          <a:prstGeom prst="rect">
            <a:avLst/>
          </a:prstGeom>
          <a:noFill/>
        </p:spPr>
      </p:pic>
      <p:sp>
        <p:nvSpPr>
          <p:cNvPr id="12" name="Text Placeholder 2"/>
          <p:cNvSpPr>
            <a:spLocks noGrp="1"/>
          </p:cNvSpPr>
          <p:nvPr>
            <p:ph type="body" idx="1" hasCustomPrompt="1"/>
          </p:nvPr>
        </p:nvSpPr>
        <p:spPr>
          <a:xfrm>
            <a:off x="5076056" y="1844824"/>
            <a:ext cx="3382878" cy="639762"/>
          </a:xfrm>
          <a:solidFill>
            <a:schemeClr val="accent4">
              <a:lumMod val="60000"/>
              <a:lumOff val="40000"/>
            </a:schemeClr>
          </a:solidFill>
        </p:spPr>
        <p:txBody>
          <a:bodyPr anchor="b"/>
          <a:lstStyle>
            <a:lvl1pPr marL="92075" indent="0">
              <a:buNone/>
              <a:defRPr sz="2400" b="1"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Contact / Information</a:t>
            </a:r>
          </a:p>
        </p:txBody>
      </p:sp>
      <p:sp>
        <p:nvSpPr>
          <p:cNvPr id="13" name="Content Placeholder 3"/>
          <p:cNvSpPr>
            <a:spLocks noGrp="1"/>
          </p:cNvSpPr>
          <p:nvPr>
            <p:ph sz="half" idx="2"/>
          </p:nvPr>
        </p:nvSpPr>
        <p:spPr>
          <a:xfrm>
            <a:off x="5076056" y="2484587"/>
            <a:ext cx="3382878" cy="2744614"/>
          </a:xfrm>
          <a:solidFill>
            <a:schemeClr val="accent4">
              <a:lumMod val="60000"/>
              <a:lumOff val="40000"/>
            </a:schemeClr>
          </a:solidFill>
        </p:spPr>
        <p:txBody>
          <a:bodyPr/>
          <a:lstStyle>
            <a:lvl1pPr>
              <a:defRPr sz="2400">
                <a:solidFill>
                  <a:schemeClr val="tx2"/>
                </a:solidFill>
              </a:defRPr>
            </a:lvl1pPr>
            <a:lvl2pPr>
              <a:defRPr sz="2000">
                <a:solidFill>
                  <a:schemeClr val="tx2"/>
                </a:solidFill>
              </a:defRPr>
            </a:lvl2pPr>
            <a:lvl3pPr>
              <a:defRPr sz="1800">
                <a:solidFill>
                  <a:schemeClr val="tx2"/>
                </a:solidFill>
              </a:defRPr>
            </a:lvl3pPr>
            <a:lvl4pPr>
              <a:defRPr sz="1600">
                <a:solidFill>
                  <a:schemeClr val="tx2"/>
                </a:solidFill>
              </a:defRPr>
            </a:lvl4pPr>
            <a:lvl5pPr>
              <a:defRPr sz="1600">
                <a:solidFill>
                  <a:schemeClr val="tx2"/>
                </a:solidFill>
              </a:defRPr>
            </a:lvl5pPr>
            <a:lvl6pPr>
              <a:defRPr sz="1600"/>
            </a:lvl6pPr>
            <a:lvl7pPr>
              <a:defRPr sz="1600"/>
            </a:lvl7pPr>
            <a:lvl8pPr>
              <a:defRPr sz="1600"/>
            </a:lvl8pPr>
            <a:lvl9pPr>
              <a:defRPr sz="1600"/>
            </a:lvl9pPr>
          </a:lstStyle>
          <a:p>
            <a:pPr lvl="0"/>
            <a:r>
              <a:rPr lang="en-US" dirty="0"/>
              <a:t>Click to edit Master text styles</a:t>
            </a:r>
          </a:p>
          <a:p>
            <a:pPr lvl="0"/>
            <a:endParaRPr lang="en-US" dirty="0"/>
          </a:p>
        </p:txBody>
      </p:sp>
      <p:pic>
        <p:nvPicPr>
          <p:cNvPr id="14" name="Picture 13" descr="test.png"/>
          <p:cNvPicPr>
            <a:picLocks noChangeAspect="1"/>
          </p:cNvPicPr>
          <p:nvPr userDrawn="1"/>
        </p:nvPicPr>
        <p:blipFill>
          <a:blip r:embed="rId4" cstate="email"/>
          <a:srcRect/>
          <a:stretch>
            <a:fillRect/>
          </a:stretch>
        </p:blipFill>
        <p:spPr>
          <a:xfrm>
            <a:off x="2627784" y="6741368"/>
            <a:ext cx="4356000" cy="5074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27A8DB-2319-4F03-8EEA-B2787323BDF5}" type="datetime1">
              <a:rPr lang="en-IE" smtClean="0"/>
              <a:pPr/>
              <a:t>16/09/2020</a:t>
            </a:fld>
            <a:endParaRPr lang="en-IE"/>
          </a:p>
        </p:txBody>
      </p:sp>
      <p:sp>
        <p:nvSpPr>
          <p:cNvPr id="3" name="Footer Placeholder 2"/>
          <p:cNvSpPr>
            <a:spLocks noGrp="1"/>
          </p:cNvSpPr>
          <p:nvPr>
            <p:ph type="ftr" sz="quarter" idx="11"/>
          </p:nvPr>
        </p:nvSpPr>
        <p:spPr/>
        <p:txBody>
          <a:bodyPr/>
          <a:lstStyle/>
          <a:p>
            <a:r>
              <a:rPr lang="en-IE"/>
              <a:t>Module name + number</a:t>
            </a:r>
          </a:p>
        </p:txBody>
      </p:sp>
      <p:sp>
        <p:nvSpPr>
          <p:cNvPr id="4" name="Slide Number Placeholder 3"/>
          <p:cNvSpPr>
            <a:spLocks noGrp="1"/>
          </p:cNvSpPr>
          <p:nvPr>
            <p:ph type="sldNum" sz="quarter" idx="12"/>
          </p:nvPr>
        </p:nvSpPr>
        <p:spPr/>
        <p:txBody>
          <a:bodyPr/>
          <a:lstStyle/>
          <a:p>
            <a:fld id="{ABDDF610-95E4-4D46-B96C-4D9FBF39C128}" type="slidenum">
              <a:rPr lang="en-IE" smtClean="0"/>
              <a:pPr/>
              <a:t>‹#›</a:t>
            </a:fld>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en-IE"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2E01D4-073C-47E7-A5A4-E52D585B1955}" type="datetime1">
              <a:rPr lang="en-IE" smtClean="0"/>
              <a:pPr/>
              <a:t>16/09/2020</a:t>
            </a:fld>
            <a:endParaRPr lang="en-IE"/>
          </a:p>
        </p:txBody>
      </p:sp>
      <p:sp>
        <p:nvSpPr>
          <p:cNvPr id="5" name="Footer Placeholder 4"/>
          <p:cNvSpPr>
            <a:spLocks noGrp="1"/>
          </p:cNvSpPr>
          <p:nvPr>
            <p:ph type="ftr" sz="quarter" idx="3"/>
          </p:nvPr>
        </p:nvSpPr>
        <p:spPr>
          <a:xfrm>
            <a:off x="2606040" y="6356350"/>
            <a:ext cx="434222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E"/>
              <a:t>Module name + number</a:t>
            </a:r>
            <a:endParaRPr lang="en-IE"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ABDDF610-95E4-4D46-B96C-4D9FBF39C128}" type="slidenum">
              <a:rPr lang="en-IE" smtClean="0"/>
              <a:pPr/>
              <a:t>‹#›</a:t>
            </a:fld>
            <a:endParaRPr lang="en-IE"/>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4" r:id="rId4"/>
    <p:sldLayoutId id="2147483660" r:id="rId5"/>
    <p:sldLayoutId id="2147483662" r:id="rId6"/>
    <p:sldLayoutId id="2147483654" r:id="rId7"/>
    <p:sldLayoutId id="2147483663" r:id="rId8"/>
    <p:sldLayoutId id="2147483655" r:id="rId9"/>
    <p:sldLayoutId id="2147483656" r:id="rId10"/>
    <p:sldLayoutId id="2147483657" r:id="rId11"/>
    <p:sldLayoutId id="2147483658" r:id="rId12"/>
    <p:sldLayoutId id="2147483659" r:id="rId13"/>
  </p:sldLayoutIdLst>
  <p:hf hdr="0" dt="0"/>
  <p:txStyles>
    <p:titleStyle>
      <a:lvl1pPr algn="l"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hyperlink" Target="http://www.procuraplus.org/fileadmin/user_upload/Procura__case_studies/Procuraplus_case_study_Copenhagen.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procuraplus.org/fileadmin/user_upload/Procura__case_studies/Procuraplus_case_study_Copenhagen.pdf"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23.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hyperlink" Target="http://www.procuraplus.org/fileadmin/user_upload/Procura__case_studies/Procuraplus_case_study_Transport_for_London.pdf"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hyperlink" Target="http://www.procuraplus.org/fileadmin/user_upload/Procura__case_studies/Procuraplus_case_study_Transport_for_London.pdf"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20.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8" Type="http://schemas.openxmlformats.org/officeDocument/2006/relationships/hyperlink" Target="http://ec.europa.eu/environment/gpp/index_en.htm" TargetMode="External"/><Relationship Id="rId3" Type="http://schemas.openxmlformats.org/officeDocument/2006/relationships/image" Target="../media/image31.png"/><Relationship Id="rId7" Type="http://schemas.openxmlformats.org/officeDocument/2006/relationships/hyperlink" Target="http://www.procuraplus.org/manual/" TargetMode="External"/><Relationship Id="rId2" Type="http://schemas.openxmlformats.org/officeDocument/2006/relationships/notesSlide" Target="../notesSlides/notesSlide23.xml"/><Relationship Id="rId1" Type="http://schemas.openxmlformats.org/officeDocument/2006/relationships/slideLayout" Target="../slideLayouts/slideLayout8.xml"/><Relationship Id="rId6" Type="http://schemas.openxmlformats.org/officeDocument/2006/relationships/hyperlink" Target="https://ec.europa.eu/environment/gpp/pdf/handbook_2016_et.pdf" TargetMode="External"/><Relationship Id="rId5" Type="http://schemas.openxmlformats.org/officeDocument/2006/relationships/hyperlink" Target="http://ec.europa.eu/environment/gpp/pdf/Buying-Green-Handbook-3rd-Edition.pdf" TargetMode="External"/><Relationship Id="rId4" Type="http://schemas.openxmlformats.org/officeDocument/2006/relationships/hyperlink" Target="http://sppregions.eu/fileadmin/user_upload/Resources/Market_Engagement_Best_Practice_Report.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a:bodyPr>
          <a:lstStyle/>
          <a:p>
            <a:pPr algn="ctr"/>
            <a:r>
              <a:rPr lang="et-EE" sz="3600" noProof="0" dirty="0" err="1"/>
              <a:t>KHRi</a:t>
            </a:r>
            <a:r>
              <a:rPr lang="et-EE" sz="3600" noProof="0" dirty="0"/>
              <a:t> õppevahend</a:t>
            </a:r>
            <a:br>
              <a:rPr lang="et-EE" sz="3600" noProof="0" dirty="0"/>
            </a:br>
            <a:r>
              <a:rPr lang="et-EE" sz="2400" i="1" noProof="0" dirty="0"/>
              <a:t>6. Turu kaasamine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Binoculars, Search, See, To Find, Watch, Overview"/>
          <p:cNvPicPr>
            <a:picLocks noChangeAspect="1" noChangeArrowheads="1"/>
          </p:cNvPicPr>
          <p:nvPr/>
        </p:nvPicPr>
        <p:blipFill>
          <a:blip r:embed="rId3" cstate="email"/>
          <a:srcRect/>
          <a:stretch>
            <a:fillRect/>
          </a:stretch>
        </p:blipFill>
        <p:spPr bwMode="auto">
          <a:xfrm>
            <a:off x="6228184" y="2564904"/>
            <a:ext cx="2199209" cy="3168352"/>
          </a:xfrm>
          <a:prstGeom prst="rect">
            <a:avLst/>
          </a:prstGeom>
          <a:noFill/>
        </p:spPr>
      </p:pic>
      <p:sp>
        <p:nvSpPr>
          <p:cNvPr id="2" name="Content Placeholder 1"/>
          <p:cNvSpPr>
            <a:spLocks noGrp="1"/>
          </p:cNvSpPr>
          <p:nvPr>
            <p:ph idx="1"/>
          </p:nvPr>
        </p:nvSpPr>
        <p:spPr>
          <a:xfrm>
            <a:off x="457200" y="1700808"/>
            <a:ext cx="5554960" cy="3888432"/>
          </a:xfrm>
        </p:spPr>
        <p:txBody>
          <a:bodyPr>
            <a:noAutofit/>
          </a:bodyPr>
          <a:lstStyle/>
          <a:p>
            <a:pPr>
              <a:spcAft>
                <a:spcPts val="600"/>
              </a:spcAft>
            </a:pPr>
            <a:r>
              <a:rPr lang="et-EE" sz="2300" b="1" noProof="0">
                <a:solidFill>
                  <a:schemeClr val="tx2"/>
                </a:solidFill>
              </a:rPr>
              <a:t>Küpsus</a:t>
            </a:r>
            <a:r>
              <a:rPr lang="et-EE" sz="2300" noProof="0"/>
              <a:t>: kas turg on valmis pakkuma seda, mida on vaja? </a:t>
            </a:r>
          </a:p>
          <a:p>
            <a:pPr>
              <a:spcAft>
                <a:spcPts val="600"/>
              </a:spcAft>
            </a:pPr>
            <a:r>
              <a:rPr lang="et-EE" sz="2300" b="1" noProof="0">
                <a:solidFill>
                  <a:schemeClr val="tx2"/>
                </a:solidFill>
              </a:rPr>
              <a:t>Teostatavus</a:t>
            </a:r>
            <a:r>
              <a:rPr lang="et-EE" sz="2300" noProof="0"/>
              <a:t>: kas turg on tehniliselt võimeline teie nõudeid täitma? </a:t>
            </a:r>
          </a:p>
          <a:p>
            <a:pPr>
              <a:spcAft>
                <a:spcPts val="600"/>
              </a:spcAft>
            </a:pPr>
            <a:r>
              <a:rPr lang="et-EE" sz="2300" b="1" noProof="0">
                <a:solidFill>
                  <a:schemeClr val="tx2"/>
                </a:solidFill>
              </a:rPr>
              <a:t>Tehniline või tooteuuendus</a:t>
            </a:r>
            <a:r>
              <a:rPr lang="et-EE" sz="2300" noProof="0"/>
              <a:t>: kas võib oodata tehnoloogilisi edusamme või toote/teenuse uuendusi? </a:t>
            </a:r>
          </a:p>
          <a:p>
            <a:pPr>
              <a:spcAft>
                <a:spcPts val="600"/>
              </a:spcAft>
            </a:pPr>
            <a:r>
              <a:rPr lang="et-EE" sz="2300" b="1" noProof="0">
                <a:solidFill>
                  <a:schemeClr val="tx2"/>
                </a:solidFill>
              </a:rPr>
              <a:t>Konkurents ja suutlikkus</a:t>
            </a:r>
            <a:r>
              <a:rPr lang="et-EE" sz="2300" noProof="0"/>
              <a:t>: mitu tarnijat pakuvad seda, mida on vaja? </a:t>
            </a:r>
          </a:p>
          <a:p>
            <a:pPr>
              <a:spcAft>
                <a:spcPts val="600"/>
              </a:spcAft>
            </a:pPr>
            <a:r>
              <a:rPr lang="et-EE" sz="2300" b="1" noProof="0">
                <a:solidFill>
                  <a:schemeClr val="tx2"/>
                </a:solidFill>
              </a:rPr>
              <a:t>Säästvus</a:t>
            </a:r>
            <a:r>
              <a:rPr lang="et-EE" sz="2300" noProof="0"/>
              <a:t>: kas tarnijad suudavad pakkuda lahendusi säästvusprobleemidele?</a:t>
            </a:r>
          </a:p>
        </p:txBody>
      </p:sp>
      <p:sp>
        <p:nvSpPr>
          <p:cNvPr id="3" name="Footer Placeholder 2"/>
          <p:cNvSpPr>
            <a:spLocks noGrp="1"/>
          </p:cNvSpPr>
          <p:nvPr>
            <p:ph type="ftr" sz="quarter" idx="11"/>
          </p:nvPr>
        </p:nvSpPr>
        <p:spPr/>
        <p:txBody>
          <a:bodyPr/>
          <a:lstStyle/>
          <a:p>
            <a:r>
              <a:rPr lang="et-EE"/>
              <a:t>Moodul 6: turu kaasamine</a:t>
            </a:r>
          </a:p>
        </p:txBody>
      </p:sp>
      <p:sp>
        <p:nvSpPr>
          <p:cNvPr id="4" name="Slide Number Placeholder 3"/>
          <p:cNvSpPr>
            <a:spLocks noGrp="1"/>
          </p:cNvSpPr>
          <p:nvPr>
            <p:ph type="sldNum" sz="quarter" idx="12"/>
          </p:nvPr>
        </p:nvSpPr>
        <p:spPr/>
        <p:txBody>
          <a:bodyPr/>
          <a:lstStyle/>
          <a:p>
            <a:fld id="{ABDDF610-95E4-4D46-B96C-4D9FBF39C128}" type="slidenum">
              <a:rPr lang="en-IE" smtClean="0"/>
              <a:pPr/>
              <a:t>10</a:t>
            </a:fld>
            <a:endParaRPr lang="en-IE"/>
          </a:p>
        </p:txBody>
      </p:sp>
      <p:sp>
        <p:nvSpPr>
          <p:cNvPr id="5" name="Title 4"/>
          <p:cNvSpPr>
            <a:spLocks noGrp="1"/>
          </p:cNvSpPr>
          <p:nvPr>
            <p:ph type="title"/>
          </p:nvPr>
        </p:nvSpPr>
        <p:spPr/>
        <p:txBody>
          <a:bodyPr/>
          <a:lstStyle/>
          <a:p>
            <a:r>
              <a:rPr lang="et-EE" noProof="0"/>
              <a:t>Turu kaasamise ettevalmistused</a:t>
            </a:r>
          </a:p>
        </p:txBody>
      </p:sp>
      <p:sp>
        <p:nvSpPr>
          <p:cNvPr id="6" name="Text Placeholder 5"/>
          <p:cNvSpPr>
            <a:spLocks noGrp="1"/>
          </p:cNvSpPr>
          <p:nvPr>
            <p:ph type="body" sz="quarter" idx="13"/>
          </p:nvPr>
        </p:nvSpPr>
        <p:spPr/>
        <p:txBody>
          <a:bodyPr/>
          <a:lstStyle/>
          <a:p>
            <a:pPr marL="0"/>
            <a:r>
              <a:rPr lang="et-EE" noProof="0" dirty="0"/>
              <a:t>Viige läbi esialgne turu analüüs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628800"/>
            <a:ext cx="8064896" cy="792088"/>
          </a:xfrm>
        </p:spPr>
        <p:txBody>
          <a:bodyPr>
            <a:noAutofit/>
          </a:bodyPr>
          <a:lstStyle/>
          <a:p>
            <a:pPr marL="0">
              <a:buNone/>
            </a:pPr>
            <a:r>
              <a:rPr lang="et-EE" sz="2000" noProof="0" dirty="0"/>
              <a:t>On püstitanud poliitilise eesmärgi, et avaliku sektori toitlustamisel kasutatakse 90% mahepõllunduslikke tooteid, sh halal-maheliha ning mitmesuguseid hooajalisi puu- ja köögivilju.</a:t>
            </a:r>
          </a:p>
        </p:txBody>
      </p:sp>
      <p:sp>
        <p:nvSpPr>
          <p:cNvPr id="3" name="Footer Placeholder 2"/>
          <p:cNvSpPr>
            <a:spLocks noGrp="1"/>
          </p:cNvSpPr>
          <p:nvPr>
            <p:ph type="ftr" sz="quarter" idx="11"/>
          </p:nvPr>
        </p:nvSpPr>
        <p:spPr/>
        <p:txBody>
          <a:bodyPr/>
          <a:lstStyle/>
          <a:p>
            <a:r>
              <a:rPr lang="et-EE"/>
              <a:t>Moodul 6: turu kaasamine</a:t>
            </a:r>
          </a:p>
        </p:txBody>
      </p:sp>
      <p:sp>
        <p:nvSpPr>
          <p:cNvPr id="4" name="Slide Number Placeholder 3"/>
          <p:cNvSpPr>
            <a:spLocks noGrp="1"/>
          </p:cNvSpPr>
          <p:nvPr>
            <p:ph type="sldNum" sz="quarter" idx="12"/>
          </p:nvPr>
        </p:nvSpPr>
        <p:spPr/>
        <p:txBody>
          <a:bodyPr/>
          <a:lstStyle/>
          <a:p>
            <a:fld id="{ABDDF610-95E4-4D46-B96C-4D9FBF39C128}" type="slidenum">
              <a:rPr lang="en-IE" smtClean="0"/>
              <a:pPr/>
              <a:t>11</a:t>
            </a:fld>
            <a:endParaRPr lang="en-IE"/>
          </a:p>
        </p:txBody>
      </p:sp>
      <p:sp>
        <p:nvSpPr>
          <p:cNvPr id="5" name="Title 4"/>
          <p:cNvSpPr>
            <a:spLocks noGrp="1"/>
          </p:cNvSpPr>
          <p:nvPr>
            <p:ph type="title"/>
          </p:nvPr>
        </p:nvSpPr>
        <p:spPr/>
        <p:txBody>
          <a:bodyPr/>
          <a:lstStyle/>
          <a:p>
            <a:r>
              <a:rPr lang="et-EE" noProof="0"/>
              <a:t>Turu kaasamise ettevalmistused</a:t>
            </a:r>
          </a:p>
        </p:txBody>
      </p:sp>
      <p:sp>
        <p:nvSpPr>
          <p:cNvPr id="6" name="Text Placeholder 5"/>
          <p:cNvSpPr>
            <a:spLocks noGrp="1"/>
          </p:cNvSpPr>
          <p:nvPr>
            <p:ph type="body" sz="quarter" idx="13"/>
          </p:nvPr>
        </p:nvSpPr>
        <p:spPr/>
        <p:txBody>
          <a:bodyPr/>
          <a:lstStyle/>
          <a:p>
            <a:pPr marL="0"/>
            <a:r>
              <a:rPr lang="et-EE" noProof="0"/>
              <a:t>Juhtumiuuring: Kopenhaageni linnavalitsus (1/2)</a:t>
            </a:r>
          </a:p>
        </p:txBody>
      </p:sp>
      <p:sp>
        <p:nvSpPr>
          <p:cNvPr id="8" name="TextBox 7"/>
          <p:cNvSpPr txBox="1"/>
          <p:nvPr/>
        </p:nvSpPr>
        <p:spPr>
          <a:xfrm>
            <a:off x="467544" y="2616001"/>
            <a:ext cx="4632966" cy="3693319"/>
          </a:xfrm>
          <a:prstGeom prst="rect">
            <a:avLst/>
          </a:prstGeom>
          <a:noFill/>
        </p:spPr>
        <p:txBody>
          <a:bodyPr wrap="square" rtlCol="0">
            <a:spAutoFit/>
          </a:bodyPr>
          <a:lstStyle/>
          <a:p>
            <a:r>
              <a:rPr lang="et-EE" dirty="0"/>
              <a:t>Turu kaasamine hanke ettevalmistamise ja pakkumiskutse etappides</a:t>
            </a:r>
          </a:p>
          <a:p>
            <a:r>
              <a:rPr lang="et-EE" dirty="0"/>
              <a:t>1. Küsige toitlustajatelt nende vajaduste kohta.</a:t>
            </a:r>
          </a:p>
          <a:p>
            <a:r>
              <a:rPr lang="et-EE" dirty="0"/>
              <a:t>2. Pakkumiskutsele eelnevad kohtumised tarnijatega – mida saab turg pakkuda ja kuidas?</a:t>
            </a:r>
          </a:p>
          <a:p>
            <a:r>
              <a:rPr lang="et-EE" dirty="0"/>
              <a:t>3. Konsulteerige toitlustajatega pakkumiskutse koostamise ajal.</a:t>
            </a:r>
          </a:p>
          <a:p>
            <a:r>
              <a:rPr lang="et-EE" dirty="0"/>
              <a:t>4. Tarnijate teabepäev kümme päeva pärast pakkumiskutse avaldamist, et selgitada tehnilist kirjeldust lihtsas sõnastuses.</a:t>
            </a:r>
          </a:p>
          <a:p>
            <a:r>
              <a:rPr lang="et-EE" dirty="0"/>
              <a:t>5. Pärast kohtumist võib turg esitada kirjalikke küsimusi, mis avaldatakse (anonüümselt) koos vastustega kõigile osalejatele. </a:t>
            </a:r>
          </a:p>
        </p:txBody>
      </p:sp>
      <p:pic>
        <p:nvPicPr>
          <p:cNvPr id="10" name="Picture 9" descr="photo-1441123285228-1448e608f3d5.jpeg"/>
          <p:cNvPicPr>
            <a:picLocks noChangeAspect="1"/>
          </p:cNvPicPr>
          <p:nvPr/>
        </p:nvPicPr>
        <p:blipFill>
          <a:blip r:embed="rId3" cstate="print"/>
          <a:srcRect l="3390" r="25415"/>
          <a:stretch>
            <a:fillRect/>
          </a:stretch>
        </p:blipFill>
        <p:spPr>
          <a:xfrm>
            <a:off x="5163553" y="2708920"/>
            <a:ext cx="3152863" cy="2952328"/>
          </a:xfrm>
          <a:prstGeom prst="rect">
            <a:avLst/>
          </a:prstGeom>
        </p:spPr>
      </p:pic>
      <p:sp>
        <p:nvSpPr>
          <p:cNvPr id="11" name="TextBox 10"/>
          <p:cNvSpPr txBox="1"/>
          <p:nvPr/>
        </p:nvSpPr>
        <p:spPr>
          <a:xfrm>
            <a:off x="4716016" y="5909210"/>
            <a:ext cx="3528391" cy="400110"/>
          </a:xfrm>
          <a:prstGeom prst="rect">
            <a:avLst/>
          </a:prstGeom>
          <a:noFill/>
        </p:spPr>
        <p:txBody>
          <a:bodyPr wrap="square" rtlCol="0">
            <a:spAutoFit/>
          </a:bodyPr>
          <a:lstStyle/>
          <a:p>
            <a:pPr algn="ctr"/>
            <a:r>
              <a:rPr lang="et-EE" sz="2000">
                <a:hlinkClick r:id="rId4"/>
              </a:rPr>
              <a:t>Täielik juhtumiuuring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628800"/>
            <a:ext cx="8064896" cy="792088"/>
          </a:xfrm>
        </p:spPr>
        <p:txBody>
          <a:bodyPr>
            <a:noAutofit/>
          </a:bodyPr>
          <a:lstStyle/>
          <a:p>
            <a:pPr marL="0">
              <a:buNone/>
            </a:pPr>
            <a:r>
              <a:rPr lang="et-EE" sz="2000" noProof="0"/>
              <a:t>Mitmesugused keskkonnaalased säästuvõimalused (sh kasvuhoonegaaside heite vähenemine) ja nüüd on linnavalitsuse asutustes 88% ulatuses mahetoit.</a:t>
            </a:r>
          </a:p>
        </p:txBody>
      </p:sp>
      <p:sp>
        <p:nvSpPr>
          <p:cNvPr id="3" name="Footer Placeholder 2"/>
          <p:cNvSpPr>
            <a:spLocks noGrp="1"/>
          </p:cNvSpPr>
          <p:nvPr>
            <p:ph type="ftr" sz="quarter" idx="11"/>
          </p:nvPr>
        </p:nvSpPr>
        <p:spPr/>
        <p:txBody>
          <a:bodyPr/>
          <a:lstStyle/>
          <a:p>
            <a:r>
              <a:rPr lang="et-EE"/>
              <a:t>Moodul 6: turu kaasamine</a:t>
            </a:r>
          </a:p>
        </p:txBody>
      </p:sp>
      <p:sp>
        <p:nvSpPr>
          <p:cNvPr id="4" name="Slide Number Placeholder 3"/>
          <p:cNvSpPr>
            <a:spLocks noGrp="1"/>
          </p:cNvSpPr>
          <p:nvPr>
            <p:ph type="sldNum" sz="quarter" idx="12"/>
          </p:nvPr>
        </p:nvSpPr>
        <p:spPr/>
        <p:txBody>
          <a:bodyPr/>
          <a:lstStyle/>
          <a:p>
            <a:fld id="{ABDDF610-95E4-4D46-B96C-4D9FBF39C128}" type="slidenum">
              <a:rPr lang="en-IE" smtClean="0"/>
              <a:pPr/>
              <a:t>12</a:t>
            </a:fld>
            <a:endParaRPr lang="en-IE"/>
          </a:p>
        </p:txBody>
      </p:sp>
      <p:sp>
        <p:nvSpPr>
          <p:cNvPr id="5" name="Title 4"/>
          <p:cNvSpPr>
            <a:spLocks noGrp="1"/>
          </p:cNvSpPr>
          <p:nvPr>
            <p:ph type="title"/>
          </p:nvPr>
        </p:nvSpPr>
        <p:spPr/>
        <p:txBody>
          <a:bodyPr/>
          <a:lstStyle/>
          <a:p>
            <a:r>
              <a:rPr lang="et-EE" noProof="0"/>
              <a:t>Turu kaasamise ettevalmistused</a:t>
            </a:r>
          </a:p>
        </p:txBody>
      </p:sp>
      <p:sp>
        <p:nvSpPr>
          <p:cNvPr id="6" name="Text Placeholder 5"/>
          <p:cNvSpPr>
            <a:spLocks noGrp="1"/>
          </p:cNvSpPr>
          <p:nvPr>
            <p:ph type="body" sz="quarter" idx="13"/>
          </p:nvPr>
        </p:nvSpPr>
        <p:spPr/>
        <p:txBody>
          <a:bodyPr/>
          <a:lstStyle/>
          <a:p>
            <a:pPr marL="0"/>
            <a:r>
              <a:rPr lang="et-EE" noProof="0"/>
              <a:t>Juhtumiuuring: Kopenhaageni linnavalitsus (2/2)</a:t>
            </a:r>
          </a:p>
        </p:txBody>
      </p:sp>
      <p:sp>
        <p:nvSpPr>
          <p:cNvPr id="8" name="TextBox 7"/>
          <p:cNvSpPr txBox="1"/>
          <p:nvPr/>
        </p:nvSpPr>
        <p:spPr>
          <a:xfrm>
            <a:off x="467544" y="2699042"/>
            <a:ext cx="4608512" cy="3970318"/>
          </a:xfrm>
          <a:prstGeom prst="rect">
            <a:avLst/>
          </a:prstGeom>
          <a:noFill/>
        </p:spPr>
        <p:txBody>
          <a:bodyPr wrap="square" rtlCol="0">
            <a:spAutoFit/>
          </a:bodyPr>
          <a:lstStyle/>
          <a:p>
            <a:r>
              <a:rPr lang="et-EE" dirty="0"/>
              <a:t>Laialdane dialoog turuga andis muuhulgas järgmisi tulemusi: </a:t>
            </a:r>
          </a:p>
          <a:p>
            <a:pPr marL="342000" indent="-342000">
              <a:buFont typeface="Arial" pitchFamily="34" charset="0"/>
              <a:buChar char="•"/>
            </a:pPr>
            <a:r>
              <a:rPr lang="et-EE" dirty="0"/>
              <a:t>toodete pakkumise ja tarne uuendused;</a:t>
            </a:r>
          </a:p>
          <a:p>
            <a:pPr marL="342000" indent="-342000">
              <a:buFont typeface="Arial" pitchFamily="34" charset="0"/>
              <a:buChar char="•"/>
            </a:pPr>
            <a:r>
              <a:rPr lang="et-EE" dirty="0"/>
              <a:t>hangitud toiduained on rohkem säästvad; </a:t>
            </a:r>
          </a:p>
          <a:p>
            <a:pPr marL="342000" indent="-342000">
              <a:buFont typeface="Arial" pitchFamily="34" charset="0"/>
              <a:buChar char="•"/>
            </a:pPr>
            <a:r>
              <a:rPr lang="et-EE" dirty="0"/>
              <a:t>suhted tarnijatega paranesid.</a:t>
            </a:r>
          </a:p>
          <a:p>
            <a:endParaRPr lang="en-US" dirty="0"/>
          </a:p>
          <a:p>
            <a:r>
              <a:rPr lang="et-EE" dirty="0"/>
              <a:t>Omandatud õppetunnid:</a:t>
            </a:r>
          </a:p>
          <a:p>
            <a:pPr marL="342000" indent="-342000">
              <a:buFont typeface="Arial" pitchFamily="34" charset="0"/>
              <a:buChar char="•"/>
            </a:pPr>
            <a:r>
              <a:rPr lang="et-EE" dirty="0"/>
              <a:t>turu kaasamine vähendas uuenduslike hangete riski jääda pakkumisteta;</a:t>
            </a:r>
          </a:p>
          <a:p>
            <a:pPr marL="342000" indent="-342000">
              <a:buFont typeface="Arial" pitchFamily="34" charset="0"/>
              <a:buChar char="•"/>
            </a:pPr>
            <a:r>
              <a:rPr lang="et-EE" dirty="0"/>
              <a:t>võttis palju aega, kuid parandas teadmisi turust – realistlikud, kuid uuenduslikud tehnilised kirjeldused, mis tõmbasid konkurente ligi.</a:t>
            </a:r>
          </a:p>
          <a:p>
            <a:endParaRPr lang="en-GB" dirty="0"/>
          </a:p>
        </p:txBody>
      </p:sp>
      <p:sp>
        <p:nvSpPr>
          <p:cNvPr id="11" name="TextBox 10"/>
          <p:cNvSpPr txBox="1"/>
          <p:nvPr/>
        </p:nvSpPr>
        <p:spPr>
          <a:xfrm>
            <a:off x="4716016" y="5909210"/>
            <a:ext cx="3528391" cy="400110"/>
          </a:xfrm>
          <a:prstGeom prst="rect">
            <a:avLst/>
          </a:prstGeom>
          <a:noFill/>
        </p:spPr>
        <p:txBody>
          <a:bodyPr wrap="square" rtlCol="0">
            <a:spAutoFit/>
          </a:bodyPr>
          <a:lstStyle/>
          <a:p>
            <a:pPr algn="ctr"/>
            <a:r>
              <a:rPr lang="et-EE" sz="2000">
                <a:hlinkClick r:id="rId3"/>
              </a:rPr>
              <a:t>Täielik juhtumiuuring</a:t>
            </a:r>
          </a:p>
        </p:txBody>
      </p:sp>
      <p:pic>
        <p:nvPicPr>
          <p:cNvPr id="12" name="Picture 11" descr="photo-1441123285228-1448e608f3d5.jpeg"/>
          <p:cNvPicPr>
            <a:picLocks noChangeAspect="1"/>
          </p:cNvPicPr>
          <p:nvPr/>
        </p:nvPicPr>
        <p:blipFill>
          <a:blip r:embed="rId4" cstate="print"/>
          <a:srcRect l="3390" r="25415"/>
          <a:stretch>
            <a:fillRect/>
          </a:stretch>
        </p:blipFill>
        <p:spPr>
          <a:xfrm>
            <a:off x="5163553" y="2708920"/>
            <a:ext cx="3152863" cy="2952328"/>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t-EE"/>
              <a:t>Moodul 6: turu kaasamine</a:t>
            </a:r>
          </a:p>
        </p:txBody>
      </p:sp>
      <p:sp>
        <p:nvSpPr>
          <p:cNvPr id="4" name="Slide Number Placeholder 3"/>
          <p:cNvSpPr>
            <a:spLocks noGrp="1"/>
          </p:cNvSpPr>
          <p:nvPr>
            <p:ph type="sldNum" sz="quarter" idx="12"/>
          </p:nvPr>
        </p:nvSpPr>
        <p:spPr/>
        <p:txBody>
          <a:bodyPr/>
          <a:lstStyle/>
          <a:p>
            <a:fld id="{ABDDF610-95E4-4D46-B96C-4D9FBF39C128}" type="slidenum">
              <a:rPr lang="en-IE" smtClean="0"/>
              <a:pPr/>
              <a:t>13</a:t>
            </a:fld>
            <a:endParaRPr lang="en-IE"/>
          </a:p>
        </p:txBody>
      </p:sp>
      <p:sp>
        <p:nvSpPr>
          <p:cNvPr id="5" name="Title 4"/>
          <p:cNvSpPr>
            <a:spLocks noGrp="1"/>
          </p:cNvSpPr>
          <p:nvPr>
            <p:ph type="title"/>
          </p:nvPr>
        </p:nvSpPr>
        <p:spPr/>
        <p:txBody>
          <a:bodyPr/>
          <a:lstStyle/>
          <a:p>
            <a:r>
              <a:rPr lang="et-EE" noProof="0"/>
              <a:t>Kuidas turgu kaasata?</a:t>
            </a:r>
          </a:p>
        </p:txBody>
      </p:sp>
      <p:sp>
        <p:nvSpPr>
          <p:cNvPr id="6" name="Text Placeholder 5"/>
          <p:cNvSpPr>
            <a:spLocks noGrp="1"/>
          </p:cNvSpPr>
          <p:nvPr>
            <p:ph type="body" sz="quarter" idx="13"/>
          </p:nvPr>
        </p:nvSpPr>
        <p:spPr/>
        <p:txBody>
          <a:bodyPr/>
          <a:lstStyle/>
          <a:p>
            <a:pPr marL="0"/>
            <a:r>
              <a:rPr lang="et-EE" noProof="0"/>
              <a:t>Turu kaasamine hanke erinevates etappides</a:t>
            </a:r>
          </a:p>
        </p:txBody>
      </p:sp>
      <p:graphicFrame>
        <p:nvGraphicFramePr>
          <p:cNvPr id="9" name="Table 8"/>
          <p:cNvGraphicFramePr>
            <a:graphicFrameLocks noGrp="1"/>
          </p:cNvGraphicFramePr>
          <p:nvPr>
            <p:extLst>
              <p:ext uri="{D42A27DB-BD31-4B8C-83A1-F6EECF244321}">
                <p14:modId xmlns:p14="http://schemas.microsoft.com/office/powerpoint/2010/main" val="366600122"/>
              </p:ext>
            </p:extLst>
          </p:nvPr>
        </p:nvGraphicFramePr>
        <p:xfrm>
          <a:off x="539552" y="1772816"/>
          <a:ext cx="7560841" cy="3855730"/>
        </p:xfrm>
        <a:graphic>
          <a:graphicData uri="http://schemas.openxmlformats.org/drawingml/2006/table">
            <a:tbl>
              <a:tblPr>
                <a:tableStyleId>{3C2FFA5D-87B4-456A-9821-1D502468CF0F}</a:tableStyleId>
              </a:tblPr>
              <a:tblGrid>
                <a:gridCol w="2611515">
                  <a:extLst>
                    <a:ext uri="{9D8B030D-6E8A-4147-A177-3AD203B41FA5}">
                      <a16:colId xmlns:a16="http://schemas.microsoft.com/office/drawing/2014/main" val="20000"/>
                    </a:ext>
                  </a:extLst>
                </a:gridCol>
                <a:gridCol w="2475419">
                  <a:extLst>
                    <a:ext uri="{9D8B030D-6E8A-4147-A177-3AD203B41FA5}">
                      <a16:colId xmlns:a16="http://schemas.microsoft.com/office/drawing/2014/main" val="20001"/>
                    </a:ext>
                  </a:extLst>
                </a:gridCol>
                <a:gridCol w="2473907">
                  <a:extLst>
                    <a:ext uri="{9D8B030D-6E8A-4147-A177-3AD203B41FA5}">
                      <a16:colId xmlns:a16="http://schemas.microsoft.com/office/drawing/2014/main" val="20002"/>
                    </a:ext>
                  </a:extLst>
                </a:gridCol>
              </a:tblGrid>
              <a:tr h="257620">
                <a:tc>
                  <a:txBody>
                    <a:bodyPr/>
                    <a:lstStyle/>
                    <a:p>
                      <a:pPr>
                        <a:lnSpc>
                          <a:spcPct val="115000"/>
                        </a:lnSpc>
                        <a:spcBef>
                          <a:spcPts val="500"/>
                        </a:spcBef>
                        <a:spcAft>
                          <a:spcPts val="300"/>
                        </a:spcAft>
                      </a:pPr>
                      <a:r>
                        <a:rPr lang="et-EE" sz="1800" b="1" cap="small">
                          <a:solidFill>
                            <a:schemeClr val="accent1"/>
                          </a:solidFill>
                        </a:rPr>
                        <a:t> Enne hanget</a:t>
                      </a:r>
                    </a:p>
                  </a:txBody>
                  <a:tcPr marL="64178" marR="64178" marT="0" marB="0"/>
                </a:tc>
                <a:tc>
                  <a:txBody>
                    <a:bodyPr/>
                    <a:lstStyle/>
                    <a:p>
                      <a:pPr>
                        <a:lnSpc>
                          <a:spcPct val="115000"/>
                        </a:lnSpc>
                        <a:spcBef>
                          <a:spcPts val="500"/>
                        </a:spcBef>
                        <a:spcAft>
                          <a:spcPts val="300"/>
                        </a:spcAft>
                      </a:pPr>
                      <a:r>
                        <a:rPr lang="et-EE" sz="1800" b="1" cap="small">
                          <a:solidFill>
                            <a:schemeClr val="accent1"/>
                          </a:solidFill>
                        </a:rPr>
                        <a:t>Pakkumiskutse ajal</a:t>
                      </a:r>
                    </a:p>
                  </a:txBody>
                  <a:tcPr marL="64178" marR="64178" marT="0" marB="0"/>
                </a:tc>
                <a:tc>
                  <a:txBody>
                    <a:bodyPr/>
                    <a:lstStyle/>
                    <a:p>
                      <a:pPr>
                        <a:lnSpc>
                          <a:spcPct val="115000"/>
                        </a:lnSpc>
                        <a:spcBef>
                          <a:spcPts val="500"/>
                        </a:spcBef>
                        <a:spcAft>
                          <a:spcPts val="300"/>
                        </a:spcAft>
                      </a:pPr>
                      <a:r>
                        <a:rPr lang="et-EE" sz="1800" b="1" cap="small">
                          <a:solidFill>
                            <a:schemeClr val="accent1"/>
                          </a:solidFill>
                        </a:rPr>
                        <a:t>Pärast pakkumiskutset</a:t>
                      </a:r>
                    </a:p>
                  </a:txBody>
                  <a:tcPr marL="64178" marR="64178" marT="0" marB="0"/>
                </a:tc>
                <a:extLst>
                  <a:ext uri="{0D108BD9-81ED-4DB2-BD59-A6C34878D82A}">
                    <a16:rowId xmlns:a16="http://schemas.microsoft.com/office/drawing/2014/main" val="10000"/>
                  </a:ext>
                </a:extLst>
              </a:tr>
              <a:tr h="3558804">
                <a:tc>
                  <a:txBody>
                    <a:bodyPr/>
                    <a:lstStyle/>
                    <a:p>
                      <a:pPr marL="0" indent="-228600" algn="l">
                        <a:lnSpc>
                          <a:spcPct val="115000"/>
                        </a:lnSpc>
                        <a:spcAft>
                          <a:spcPts val="0"/>
                        </a:spcAft>
                        <a:buFont typeface="Arial" pitchFamily="34" charset="0"/>
                        <a:buChar char="•"/>
                      </a:pPr>
                      <a:r>
                        <a:rPr lang="et-EE" sz="1200" dirty="0"/>
                        <a:t>Avaldage eelteade ja edastage hankekava</a:t>
                      </a:r>
                    </a:p>
                    <a:p>
                      <a:pPr marL="0" indent="-228600" algn="l">
                        <a:lnSpc>
                          <a:spcPct val="115000"/>
                        </a:lnSpc>
                        <a:spcAft>
                          <a:spcPts val="0"/>
                        </a:spcAft>
                        <a:buFont typeface="Arial" pitchFamily="34" charset="0"/>
                        <a:buChar char="•"/>
                      </a:pPr>
                      <a:r>
                        <a:rPr lang="et-EE" sz="1200" dirty="0"/>
                        <a:t>Külastage messe</a:t>
                      </a:r>
                    </a:p>
                    <a:p>
                      <a:pPr marL="0" indent="-228600" algn="l">
                        <a:lnSpc>
                          <a:spcPct val="115000"/>
                        </a:lnSpc>
                        <a:spcAft>
                          <a:spcPts val="0"/>
                        </a:spcAft>
                        <a:buFont typeface="Arial" pitchFamily="34" charset="0"/>
                        <a:buChar char="•"/>
                      </a:pPr>
                      <a:r>
                        <a:rPr lang="et-EE" sz="1200" dirty="0"/>
                        <a:t>Külastage nn ostjaga kohtumise üritust</a:t>
                      </a:r>
                    </a:p>
                    <a:p>
                      <a:pPr marL="0" indent="-228600" algn="l">
                        <a:lnSpc>
                          <a:spcPct val="115000"/>
                        </a:lnSpc>
                        <a:spcAft>
                          <a:spcPts val="0"/>
                        </a:spcAft>
                        <a:buFont typeface="Arial" pitchFamily="34" charset="0"/>
                        <a:buChar char="•"/>
                      </a:pPr>
                      <a:r>
                        <a:rPr lang="et-EE" sz="1200" dirty="0"/>
                        <a:t>Väljastage teabenõue</a:t>
                      </a:r>
                    </a:p>
                    <a:p>
                      <a:pPr marL="0" indent="-228600" algn="l">
                        <a:lnSpc>
                          <a:spcPct val="115000"/>
                        </a:lnSpc>
                        <a:spcAft>
                          <a:spcPts val="0"/>
                        </a:spcAft>
                        <a:buFont typeface="Arial" pitchFamily="34" charset="0"/>
                        <a:buChar char="•"/>
                      </a:pPr>
                      <a:r>
                        <a:rPr lang="et-EE" sz="1200" dirty="0"/>
                        <a:t>Korraldage üritus, kus tarnijad saaksid esitleda pakutavaid lahendusi</a:t>
                      </a:r>
                    </a:p>
                    <a:p>
                      <a:pPr marL="0" indent="-228600" algn="l">
                        <a:lnSpc>
                          <a:spcPct val="115000"/>
                        </a:lnSpc>
                        <a:spcAft>
                          <a:spcPts val="0"/>
                        </a:spcAft>
                        <a:buFont typeface="Arial" pitchFamily="34" charset="0"/>
                        <a:buChar char="•"/>
                      </a:pPr>
                      <a:r>
                        <a:rPr lang="et-EE" sz="1200" dirty="0"/>
                        <a:t>Kohtuge tööstusharu asutustega</a:t>
                      </a:r>
                    </a:p>
                    <a:p>
                      <a:pPr marL="0" indent="-228600" algn="l">
                        <a:lnSpc>
                          <a:spcPct val="115000"/>
                        </a:lnSpc>
                        <a:spcAft>
                          <a:spcPts val="0"/>
                        </a:spcAft>
                        <a:buFont typeface="Arial" pitchFamily="34" charset="0"/>
                        <a:buChar char="•"/>
                      </a:pPr>
                      <a:r>
                        <a:rPr lang="et-EE" sz="1200" dirty="0"/>
                        <a:t>Kohtuge põhitarnijate rühmaga</a:t>
                      </a:r>
                    </a:p>
                    <a:p>
                      <a:pPr marL="0" indent="-228600" algn="l">
                        <a:lnSpc>
                          <a:spcPct val="115000"/>
                        </a:lnSpc>
                        <a:spcAft>
                          <a:spcPts val="0"/>
                        </a:spcAft>
                        <a:buFont typeface="Arial" pitchFamily="34" charset="0"/>
                        <a:buChar char="•"/>
                      </a:pPr>
                      <a:r>
                        <a:rPr lang="et-EE" sz="1200" dirty="0"/>
                        <a:t>Uurige turu olukorda</a:t>
                      </a:r>
                    </a:p>
                    <a:p>
                      <a:pPr marL="0" indent="-228600" algn="l">
                        <a:lnSpc>
                          <a:spcPct val="115000"/>
                        </a:lnSpc>
                        <a:spcAft>
                          <a:spcPts val="0"/>
                        </a:spcAft>
                        <a:buFont typeface="Arial" pitchFamily="34" charset="0"/>
                        <a:buChar char="•"/>
                      </a:pPr>
                      <a:r>
                        <a:rPr lang="et-EE" sz="1200" dirty="0"/>
                        <a:t>Tehke pakkumiskutse eelne teabeüritus</a:t>
                      </a:r>
                    </a:p>
                    <a:p>
                      <a:pPr marL="0" indent="-228600" algn="l">
                        <a:lnSpc>
                          <a:spcPct val="115000"/>
                        </a:lnSpc>
                        <a:spcAft>
                          <a:spcPts val="0"/>
                        </a:spcAft>
                        <a:buFont typeface="Arial" pitchFamily="34" charset="0"/>
                        <a:buChar char="•"/>
                      </a:pPr>
                      <a:r>
                        <a:rPr lang="et-EE" sz="1200" dirty="0"/>
                        <a:t>Tööstusharu õpikojad </a:t>
                      </a:r>
                    </a:p>
                  </a:txBody>
                  <a:tcPr marL="64178" marR="64178" marT="0" marB="0"/>
                </a:tc>
                <a:tc>
                  <a:txBody>
                    <a:bodyPr/>
                    <a:lstStyle/>
                    <a:p>
                      <a:pPr marL="0" indent="-228600">
                        <a:lnSpc>
                          <a:spcPct val="115000"/>
                        </a:lnSpc>
                        <a:spcAft>
                          <a:spcPts val="0"/>
                        </a:spcAft>
                        <a:buFont typeface="Arial" pitchFamily="34" charset="0"/>
                        <a:buChar char="•"/>
                      </a:pPr>
                      <a:r>
                        <a:rPr lang="et-EE" sz="1500" dirty="0"/>
                        <a:t>Teavitage vastuse esitanud tarnijaid</a:t>
                      </a:r>
                    </a:p>
                    <a:p>
                      <a:pPr marL="0" indent="-228600">
                        <a:lnSpc>
                          <a:spcPct val="115000"/>
                        </a:lnSpc>
                        <a:spcAft>
                          <a:spcPts val="0"/>
                        </a:spcAft>
                        <a:buFont typeface="Arial" pitchFamily="34" charset="0"/>
                        <a:buChar char="•"/>
                      </a:pPr>
                      <a:r>
                        <a:rPr lang="et-EE" sz="1500" dirty="0"/>
                        <a:t>Teavitage finalistide hulka valitud tarnijaid</a:t>
                      </a:r>
                    </a:p>
                    <a:p>
                      <a:pPr marL="0" indent="-228600">
                        <a:lnSpc>
                          <a:spcPct val="115000"/>
                        </a:lnSpc>
                        <a:spcAft>
                          <a:spcPts val="0"/>
                        </a:spcAft>
                        <a:buFont typeface="Arial" pitchFamily="34" charset="0"/>
                        <a:buChar char="•"/>
                      </a:pPr>
                      <a:r>
                        <a:rPr lang="et-EE" sz="1500" dirty="0"/>
                        <a:t>Korraldage küsimustele vastamise üritus või saatke kõigi küsimuste ja vastuste loetelu kõigile tarnijatele</a:t>
                      </a:r>
                    </a:p>
                  </a:txBody>
                  <a:tcPr marL="64178" marR="64178" marT="0" marB="0"/>
                </a:tc>
                <a:tc>
                  <a:txBody>
                    <a:bodyPr/>
                    <a:lstStyle/>
                    <a:p>
                      <a:pPr marL="0" indent="-228600">
                        <a:lnSpc>
                          <a:spcPct val="115000"/>
                        </a:lnSpc>
                        <a:spcAft>
                          <a:spcPts val="0"/>
                        </a:spcAft>
                        <a:buFont typeface="Arial" pitchFamily="34" charset="0"/>
                        <a:buChar char="•"/>
                      </a:pPr>
                      <a:r>
                        <a:rPr lang="et-EE" sz="1500" dirty="0"/>
                        <a:t>Teatage tarnijatele, kes osutus edukaks</a:t>
                      </a:r>
                    </a:p>
                    <a:p>
                      <a:pPr marL="0" indent="-228600">
                        <a:lnSpc>
                          <a:spcPct val="115000"/>
                        </a:lnSpc>
                        <a:spcAft>
                          <a:spcPts val="0"/>
                        </a:spcAft>
                        <a:buFont typeface="Arial" pitchFamily="34" charset="0"/>
                        <a:buChar char="•"/>
                      </a:pPr>
                      <a:r>
                        <a:rPr lang="et-EE" sz="1500" dirty="0"/>
                        <a:t>Andke tarnijatele ülevaade toimunust</a:t>
                      </a:r>
                    </a:p>
                    <a:p>
                      <a:pPr marL="0" indent="-228600">
                        <a:lnSpc>
                          <a:spcPct val="115000"/>
                        </a:lnSpc>
                        <a:spcAft>
                          <a:spcPts val="0"/>
                        </a:spcAft>
                        <a:buFont typeface="Arial" pitchFamily="34" charset="0"/>
                        <a:buChar char="•"/>
                      </a:pPr>
                      <a:r>
                        <a:rPr lang="et-EE" sz="1500" dirty="0"/>
                        <a:t>Leping ja tarnija haldamine </a:t>
                      </a:r>
                    </a:p>
                    <a:p>
                      <a:pPr marL="0" indent="-228600">
                        <a:lnSpc>
                          <a:spcPct val="115000"/>
                        </a:lnSpc>
                        <a:spcAft>
                          <a:spcPts val="0"/>
                        </a:spcAft>
                        <a:buFont typeface="Arial" pitchFamily="34" charset="0"/>
                        <a:buChar char="•"/>
                      </a:pPr>
                      <a:r>
                        <a:rPr lang="et-EE" sz="1500" dirty="0"/>
                        <a:t>Strateegiline tarnija haldamine </a:t>
                      </a:r>
                    </a:p>
                    <a:p>
                      <a:pPr marL="0" indent="-228600">
                        <a:lnSpc>
                          <a:spcPct val="115000"/>
                        </a:lnSpc>
                        <a:spcAft>
                          <a:spcPts val="0"/>
                        </a:spcAft>
                        <a:buFont typeface="Arial" pitchFamily="34" charset="0"/>
                        <a:buChar char="•"/>
                      </a:pPr>
                      <a:r>
                        <a:rPr lang="et-EE" sz="1500" dirty="0"/>
                        <a:t>Hoidke turuteadlikkust ja jälgige konkurentide pakutavat</a:t>
                      </a:r>
                    </a:p>
                  </a:txBody>
                  <a:tcPr marL="64178" marR="64178" marT="0" marB="0"/>
                </a:tc>
                <a:extLst>
                  <a:ext uri="{0D108BD9-81ED-4DB2-BD59-A6C34878D82A}">
                    <a16:rowId xmlns:a16="http://schemas.microsoft.com/office/drawing/2014/main" val="10001"/>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Meeting, Together, Cooperation, Personal, Teamwork"/>
          <p:cNvPicPr>
            <a:picLocks noChangeAspect="1" noChangeArrowheads="1"/>
          </p:cNvPicPr>
          <p:nvPr/>
        </p:nvPicPr>
        <p:blipFill>
          <a:blip r:embed="rId3" cstate="email"/>
          <a:srcRect/>
          <a:stretch>
            <a:fillRect/>
          </a:stretch>
        </p:blipFill>
        <p:spPr bwMode="auto">
          <a:xfrm>
            <a:off x="5759205" y="2996952"/>
            <a:ext cx="2735509" cy="2735510"/>
          </a:xfrm>
          <a:prstGeom prst="rect">
            <a:avLst/>
          </a:prstGeom>
          <a:noFill/>
        </p:spPr>
      </p:pic>
      <p:sp>
        <p:nvSpPr>
          <p:cNvPr id="3" name="Footer Placeholder 2"/>
          <p:cNvSpPr>
            <a:spLocks noGrp="1"/>
          </p:cNvSpPr>
          <p:nvPr>
            <p:ph type="ftr" sz="quarter" idx="11"/>
          </p:nvPr>
        </p:nvSpPr>
        <p:spPr/>
        <p:txBody>
          <a:bodyPr/>
          <a:lstStyle/>
          <a:p>
            <a:r>
              <a:rPr lang="et-EE"/>
              <a:t>Moodul 6: turu kaasamine</a:t>
            </a:r>
          </a:p>
        </p:txBody>
      </p:sp>
      <p:sp>
        <p:nvSpPr>
          <p:cNvPr id="4" name="Slide Number Placeholder 3"/>
          <p:cNvSpPr>
            <a:spLocks noGrp="1"/>
          </p:cNvSpPr>
          <p:nvPr>
            <p:ph type="sldNum" sz="quarter" idx="12"/>
          </p:nvPr>
        </p:nvSpPr>
        <p:spPr/>
        <p:txBody>
          <a:bodyPr/>
          <a:lstStyle/>
          <a:p>
            <a:fld id="{ABDDF610-95E4-4D46-B96C-4D9FBF39C128}" type="slidenum">
              <a:rPr lang="en-IE" smtClean="0"/>
              <a:pPr/>
              <a:t>14</a:t>
            </a:fld>
            <a:endParaRPr lang="en-IE"/>
          </a:p>
        </p:txBody>
      </p:sp>
      <p:sp>
        <p:nvSpPr>
          <p:cNvPr id="5" name="Title 4"/>
          <p:cNvSpPr>
            <a:spLocks noGrp="1"/>
          </p:cNvSpPr>
          <p:nvPr>
            <p:ph type="title"/>
          </p:nvPr>
        </p:nvSpPr>
        <p:spPr/>
        <p:txBody>
          <a:bodyPr/>
          <a:lstStyle/>
          <a:p>
            <a:r>
              <a:rPr lang="et-EE" noProof="0"/>
              <a:t>Kuidas turgu kaasata?</a:t>
            </a:r>
          </a:p>
        </p:txBody>
      </p:sp>
      <p:sp>
        <p:nvSpPr>
          <p:cNvPr id="6" name="Text Placeholder 5"/>
          <p:cNvSpPr>
            <a:spLocks noGrp="1"/>
          </p:cNvSpPr>
          <p:nvPr>
            <p:ph type="body" sz="quarter" idx="13"/>
          </p:nvPr>
        </p:nvSpPr>
        <p:spPr/>
        <p:txBody>
          <a:bodyPr/>
          <a:lstStyle/>
          <a:p>
            <a:pPr marL="0"/>
            <a:r>
              <a:rPr lang="et-EE" noProof="0"/>
              <a:t>Enne hanget</a:t>
            </a:r>
          </a:p>
        </p:txBody>
      </p:sp>
      <p:sp>
        <p:nvSpPr>
          <p:cNvPr id="7" name="Content Placeholder 1"/>
          <p:cNvSpPr>
            <a:spLocks noGrp="1"/>
          </p:cNvSpPr>
          <p:nvPr>
            <p:ph idx="1"/>
          </p:nvPr>
        </p:nvSpPr>
        <p:spPr>
          <a:xfrm>
            <a:off x="457200" y="1700808"/>
            <a:ext cx="5410944" cy="4248472"/>
          </a:xfrm>
        </p:spPr>
        <p:txBody>
          <a:bodyPr>
            <a:noAutofit/>
          </a:bodyPr>
          <a:lstStyle/>
          <a:p>
            <a:r>
              <a:rPr lang="et-EE" sz="2400" b="1" noProof="0" dirty="0">
                <a:solidFill>
                  <a:schemeClr val="tx2"/>
                </a:solidFill>
              </a:rPr>
              <a:t>Veebiuuring ja -analüüs:</a:t>
            </a:r>
            <a:r>
              <a:rPr lang="et-EE" sz="2400" noProof="0" dirty="0"/>
              <a:t> </a:t>
            </a:r>
            <a:r>
              <a:rPr lang="et-EE" sz="1800" noProof="0" dirty="0"/>
              <a:t>uurige turgu veebivahendite ja -allikate abil.</a:t>
            </a:r>
          </a:p>
          <a:p>
            <a:r>
              <a:rPr lang="et-EE" sz="2400" b="1" noProof="0" dirty="0">
                <a:solidFill>
                  <a:schemeClr val="tx2"/>
                </a:solidFill>
              </a:rPr>
              <a:t>Konsulteerige teiste avaliku sektori asutustega:</a:t>
            </a:r>
            <a:r>
              <a:rPr lang="et-EE" sz="2000" noProof="0" dirty="0"/>
              <a:t> </a:t>
            </a:r>
            <a:r>
              <a:rPr lang="et-EE" sz="1800" noProof="0" dirty="0"/>
              <a:t>uurige, mida teised ostavad (ja rahustage riskikartlikke otsustajaid!)</a:t>
            </a:r>
          </a:p>
          <a:p>
            <a:r>
              <a:rPr lang="et-EE" sz="2400" b="1" noProof="0" dirty="0">
                <a:solidFill>
                  <a:schemeClr val="tx2"/>
                </a:solidFill>
              </a:rPr>
              <a:t>Avaldage eelteade:</a:t>
            </a:r>
            <a:r>
              <a:rPr lang="et-EE" sz="2400" noProof="0" dirty="0"/>
              <a:t> </a:t>
            </a:r>
            <a:r>
              <a:rPr lang="et-EE" sz="1800" noProof="0" dirty="0"/>
              <a:t>turu teavitamiseks konsulteerimisest.</a:t>
            </a:r>
          </a:p>
          <a:p>
            <a:r>
              <a:rPr lang="et-EE" sz="2400" b="1" noProof="0" dirty="0">
                <a:solidFill>
                  <a:schemeClr val="tx2"/>
                </a:solidFill>
              </a:rPr>
              <a:t>Tarnijate ja turu-uuringute küsimustikud:</a:t>
            </a:r>
            <a:r>
              <a:rPr lang="et-EE" sz="2000" b="1" noProof="0" dirty="0">
                <a:solidFill>
                  <a:schemeClr val="tx2"/>
                </a:solidFill>
              </a:rPr>
              <a:t> </a:t>
            </a:r>
            <a:r>
              <a:rPr lang="et-EE" sz="2000" noProof="0" dirty="0"/>
              <a:t>kasulik ja vähe aega võttev meetod kiiresti andmete saamiseks.</a:t>
            </a:r>
          </a:p>
          <a:p>
            <a:r>
              <a:rPr lang="et-EE" sz="2400" b="1" noProof="0" dirty="0">
                <a:solidFill>
                  <a:schemeClr val="tx2"/>
                </a:solidFill>
              </a:rPr>
              <a:t>Huvi väljendamine:</a:t>
            </a:r>
            <a:r>
              <a:rPr lang="et-EE" sz="1800" b="1" noProof="0" dirty="0">
                <a:solidFill>
                  <a:schemeClr val="tx2"/>
                </a:solidFill>
              </a:rPr>
              <a:t> </a:t>
            </a:r>
            <a:r>
              <a:rPr lang="et-EE" sz="1800" noProof="0" dirty="0"/>
              <a:t>kasutatakse tarnijate eelregistreerimiseks, kuid ka turu suutlikkuse hindamiseks. </a:t>
            </a:r>
          </a:p>
          <a:p>
            <a:endParaRPr lang="en-GB" sz="2000" noProof="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t-EE"/>
              <a:t>Moodul 6: turu kaasamine</a:t>
            </a:r>
          </a:p>
        </p:txBody>
      </p:sp>
      <p:sp>
        <p:nvSpPr>
          <p:cNvPr id="4" name="Slide Number Placeholder 3"/>
          <p:cNvSpPr>
            <a:spLocks noGrp="1"/>
          </p:cNvSpPr>
          <p:nvPr>
            <p:ph type="sldNum" sz="quarter" idx="12"/>
          </p:nvPr>
        </p:nvSpPr>
        <p:spPr/>
        <p:txBody>
          <a:bodyPr/>
          <a:lstStyle/>
          <a:p>
            <a:fld id="{ABDDF610-95E4-4D46-B96C-4D9FBF39C128}" type="slidenum">
              <a:rPr lang="en-IE" smtClean="0"/>
              <a:pPr/>
              <a:t>15</a:t>
            </a:fld>
            <a:endParaRPr lang="en-IE"/>
          </a:p>
        </p:txBody>
      </p:sp>
      <p:sp>
        <p:nvSpPr>
          <p:cNvPr id="5" name="Title 4"/>
          <p:cNvSpPr>
            <a:spLocks noGrp="1"/>
          </p:cNvSpPr>
          <p:nvPr>
            <p:ph type="title"/>
          </p:nvPr>
        </p:nvSpPr>
        <p:spPr/>
        <p:txBody>
          <a:bodyPr/>
          <a:lstStyle/>
          <a:p>
            <a:r>
              <a:rPr lang="et-EE" noProof="0"/>
              <a:t>Kuidas turgu kaasata?</a:t>
            </a:r>
          </a:p>
        </p:txBody>
      </p:sp>
      <p:sp>
        <p:nvSpPr>
          <p:cNvPr id="6" name="Text Placeholder 5"/>
          <p:cNvSpPr>
            <a:spLocks noGrp="1"/>
          </p:cNvSpPr>
          <p:nvPr>
            <p:ph type="body" sz="quarter" idx="13"/>
          </p:nvPr>
        </p:nvSpPr>
        <p:spPr/>
        <p:txBody>
          <a:bodyPr/>
          <a:lstStyle/>
          <a:p>
            <a:pPr marL="0"/>
            <a:r>
              <a:rPr lang="et-EE" noProof="0"/>
              <a:t>Enne hanget – 2</a:t>
            </a:r>
          </a:p>
        </p:txBody>
      </p:sp>
      <p:sp>
        <p:nvSpPr>
          <p:cNvPr id="7" name="Content Placeholder 1"/>
          <p:cNvSpPr>
            <a:spLocks noGrp="1"/>
          </p:cNvSpPr>
          <p:nvPr>
            <p:ph idx="1"/>
          </p:nvPr>
        </p:nvSpPr>
        <p:spPr>
          <a:xfrm>
            <a:off x="457200" y="1700808"/>
            <a:ext cx="7643192" cy="1656184"/>
          </a:xfrm>
        </p:spPr>
        <p:txBody>
          <a:bodyPr>
            <a:noAutofit/>
          </a:bodyPr>
          <a:lstStyle/>
          <a:p>
            <a:r>
              <a:rPr lang="et-EE" sz="2400" b="1" noProof="0">
                <a:solidFill>
                  <a:schemeClr val="tx2"/>
                </a:solidFill>
              </a:rPr>
              <a:t>Edastage hankekava:</a:t>
            </a:r>
            <a:r>
              <a:rPr lang="et-EE" sz="2400" noProof="0"/>
              <a:t> </a:t>
            </a:r>
            <a:r>
              <a:rPr lang="et-EE" sz="1800" noProof="0"/>
              <a:t>andke tarnijatele eelnevalt teada saabuvast võimalusest lepingut sõlmida.</a:t>
            </a:r>
          </a:p>
          <a:p>
            <a:r>
              <a:rPr lang="et-EE" sz="2400" b="1" noProof="0">
                <a:solidFill>
                  <a:schemeClr val="tx2"/>
                </a:solidFill>
              </a:rPr>
              <a:t>Messid:</a:t>
            </a:r>
            <a:r>
              <a:rPr lang="et-EE" sz="2000" b="1" noProof="0">
                <a:solidFill>
                  <a:schemeClr val="tx2"/>
                </a:solidFill>
              </a:rPr>
              <a:t> </a:t>
            </a:r>
            <a:r>
              <a:rPr lang="et-EE" sz="1800" noProof="0"/>
              <a:t>külastage asjakohaseid messe, et suurendada teadlikkust potentsiaalsetest võimalustest.</a:t>
            </a:r>
          </a:p>
          <a:p>
            <a:endParaRPr lang="en-GB" sz="2000" noProof="0" dirty="0"/>
          </a:p>
          <a:p>
            <a:endParaRPr lang="en-GB" sz="2000" noProof="0" dirty="0"/>
          </a:p>
        </p:txBody>
      </p:sp>
      <p:pic>
        <p:nvPicPr>
          <p:cNvPr id="40962" name="Picture 2" descr="Meeting, Cooperation, Personal, Teamwork, Organization"/>
          <p:cNvPicPr>
            <a:picLocks noChangeAspect="1" noChangeArrowheads="1"/>
          </p:cNvPicPr>
          <p:nvPr/>
        </p:nvPicPr>
        <p:blipFill>
          <a:blip r:embed="rId3" cstate="email"/>
          <a:srcRect/>
          <a:stretch>
            <a:fillRect/>
          </a:stretch>
        </p:blipFill>
        <p:spPr bwMode="auto">
          <a:xfrm>
            <a:off x="4427984" y="3429000"/>
            <a:ext cx="3960440" cy="2420269"/>
          </a:xfrm>
          <a:prstGeom prst="rect">
            <a:avLst/>
          </a:prstGeom>
          <a:noFill/>
        </p:spPr>
      </p:pic>
      <p:sp>
        <p:nvSpPr>
          <p:cNvPr id="9" name="Rectangle 8"/>
          <p:cNvSpPr/>
          <p:nvPr/>
        </p:nvSpPr>
        <p:spPr>
          <a:xfrm>
            <a:off x="467544" y="3212976"/>
            <a:ext cx="3600400" cy="2477601"/>
          </a:xfrm>
          <a:prstGeom prst="rect">
            <a:avLst/>
          </a:prstGeom>
        </p:spPr>
        <p:txBody>
          <a:bodyPr wrap="square">
            <a:spAutoFit/>
          </a:bodyPr>
          <a:lstStyle/>
          <a:p>
            <a:pPr marL="342000" indent="-342000">
              <a:spcBef>
                <a:spcPts val="576"/>
              </a:spcBef>
              <a:buFont typeface="Arial" pitchFamily="34" charset="0"/>
              <a:buChar char="•"/>
            </a:pPr>
            <a:r>
              <a:rPr lang="et-EE" sz="2400" b="1" dirty="0">
                <a:solidFill>
                  <a:schemeClr val="tx2"/>
                </a:solidFill>
              </a:rPr>
              <a:t>Hankija/tarnija kohtumised:</a:t>
            </a:r>
            <a:r>
              <a:rPr lang="et-EE" sz="2000" b="1" dirty="0">
                <a:solidFill>
                  <a:schemeClr val="tx2"/>
                </a:solidFill>
              </a:rPr>
              <a:t> </a:t>
            </a:r>
            <a:r>
              <a:rPr lang="et-EE" dirty="0"/>
              <a:t>üritused potentsiaalsete hankijate ja tarnijate kohtumiseks.</a:t>
            </a:r>
          </a:p>
          <a:p>
            <a:pPr marL="342000" indent="-342000">
              <a:spcBef>
                <a:spcPts val="576"/>
              </a:spcBef>
              <a:buFont typeface="Arial" pitchFamily="34" charset="0"/>
              <a:buChar char="•"/>
            </a:pPr>
            <a:r>
              <a:rPr lang="et-EE" sz="2400" b="1" dirty="0">
                <a:solidFill>
                  <a:schemeClr val="tx2"/>
                </a:solidFill>
              </a:rPr>
              <a:t>Lahenduste esitlused:</a:t>
            </a:r>
            <a:r>
              <a:rPr lang="et-EE" dirty="0"/>
              <a:t> tarnijate võimalus esitleda lahendusi teie vajadustele.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t-EE"/>
              <a:t>Moodul 6: turu kaasamine</a:t>
            </a:r>
          </a:p>
        </p:txBody>
      </p:sp>
      <p:sp>
        <p:nvSpPr>
          <p:cNvPr id="4" name="Slide Number Placeholder 3"/>
          <p:cNvSpPr>
            <a:spLocks noGrp="1"/>
          </p:cNvSpPr>
          <p:nvPr>
            <p:ph type="sldNum" sz="quarter" idx="12"/>
          </p:nvPr>
        </p:nvSpPr>
        <p:spPr/>
        <p:txBody>
          <a:bodyPr/>
          <a:lstStyle/>
          <a:p>
            <a:fld id="{ABDDF610-95E4-4D46-B96C-4D9FBF39C128}" type="slidenum">
              <a:rPr lang="en-IE" smtClean="0"/>
              <a:pPr/>
              <a:t>16</a:t>
            </a:fld>
            <a:endParaRPr lang="en-IE"/>
          </a:p>
        </p:txBody>
      </p:sp>
      <p:sp>
        <p:nvSpPr>
          <p:cNvPr id="5" name="Title 4"/>
          <p:cNvSpPr>
            <a:spLocks noGrp="1"/>
          </p:cNvSpPr>
          <p:nvPr>
            <p:ph type="title"/>
          </p:nvPr>
        </p:nvSpPr>
        <p:spPr/>
        <p:txBody>
          <a:bodyPr/>
          <a:lstStyle/>
          <a:p>
            <a:r>
              <a:rPr lang="et-EE" noProof="0"/>
              <a:t>Kuidas turgu kaasata?</a:t>
            </a:r>
          </a:p>
        </p:txBody>
      </p:sp>
      <p:sp>
        <p:nvSpPr>
          <p:cNvPr id="6" name="Text Placeholder 5"/>
          <p:cNvSpPr>
            <a:spLocks noGrp="1"/>
          </p:cNvSpPr>
          <p:nvPr>
            <p:ph type="body" sz="quarter" idx="13"/>
          </p:nvPr>
        </p:nvSpPr>
        <p:spPr/>
        <p:txBody>
          <a:bodyPr/>
          <a:lstStyle/>
          <a:p>
            <a:pPr marL="0"/>
            <a:r>
              <a:rPr lang="et-EE" noProof="0"/>
              <a:t>Enne hanget – 3</a:t>
            </a:r>
          </a:p>
        </p:txBody>
      </p:sp>
      <p:sp>
        <p:nvSpPr>
          <p:cNvPr id="7" name="Content Placeholder 1"/>
          <p:cNvSpPr>
            <a:spLocks noGrp="1"/>
          </p:cNvSpPr>
          <p:nvPr>
            <p:ph idx="1"/>
          </p:nvPr>
        </p:nvSpPr>
        <p:spPr>
          <a:xfrm>
            <a:off x="457200" y="1772816"/>
            <a:ext cx="5122912" cy="3888432"/>
          </a:xfrm>
        </p:spPr>
        <p:txBody>
          <a:bodyPr>
            <a:noAutofit/>
          </a:bodyPr>
          <a:lstStyle/>
          <a:p>
            <a:r>
              <a:rPr lang="et-EE" sz="2400" b="1" noProof="0" dirty="0">
                <a:solidFill>
                  <a:schemeClr val="tx2"/>
                </a:solidFill>
              </a:rPr>
              <a:t>Kohtumine tööstusharu asutustega:</a:t>
            </a:r>
            <a:r>
              <a:rPr lang="et-EE" sz="1800" noProof="0" dirty="0"/>
              <a:t> arutage oma vajadusi tööstusharu esindajatega, kes saaksid pakkuda võimalikke lahendusi.</a:t>
            </a:r>
          </a:p>
          <a:p>
            <a:r>
              <a:rPr lang="et-EE" sz="2400" b="1" noProof="0" dirty="0">
                <a:solidFill>
                  <a:schemeClr val="tx2"/>
                </a:solidFill>
              </a:rPr>
              <a:t>Kohtumine põhitarnijate rühmadega:</a:t>
            </a:r>
            <a:r>
              <a:rPr lang="et-EE" sz="1800" noProof="0" dirty="0"/>
              <a:t> arutage teie vajadusi ning võimaldage tarnijatel esitada küsimusi ja pakkuda võimalikke lahendusi.</a:t>
            </a:r>
          </a:p>
          <a:p>
            <a:r>
              <a:rPr lang="et-EE" sz="2400" b="1" noProof="0" dirty="0">
                <a:solidFill>
                  <a:schemeClr val="tx2"/>
                </a:solidFill>
              </a:rPr>
              <a:t>Teabepäevad tarnijatele:</a:t>
            </a:r>
            <a:r>
              <a:rPr lang="et-EE" sz="2000" b="1" noProof="0" dirty="0">
                <a:solidFill>
                  <a:schemeClr val="tx2"/>
                </a:solidFill>
              </a:rPr>
              <a:t> </a:t>
            </a:r>
            <a:r>
              <a:rPr lang="et-EE" sz="1800" noProof="0" dirty="0"/>
              <a:t>enne hanketeate avaldamist korraldage pakkumiskutse eelne tarnijate teavitamine.</a:t>
            </a:r>
          </a:p>
          <a:p>
            <a:r>
              <a:rPr lang="et-EE" sz="2400" b="1" noProof="0" dirty="0">
                <a:solidFill>
                  <a:schemeClr val="tx2"/>
                </a:solidFill>
              </a:rPr>
              <a:t>Edendage tarnijate omavahelist suhtlemist:</a:t>
            </a:r>
            <a:r>
              <a:rPr lang="et-EE" sz="2000" b="1" noProof="0" dirty="0">
                <a:solidFill>
                  <a:schemeClr val="tx2"/>
                </a:solidFill>
              </a:rPr>
              <a:t> </a:t>
            </a:r>
            <a:r>
              <a:rPr lang="et-EE" sz="2000" noProof="0" dirty="0"/>
              <a:t>korraldage või julgustage kohtumisi potentsiaalsete tarnijate vahel.</a:t>
            </a:r>
          </a:p>
        </p:txBody>
      </p:sp>
      <p:pic>
        <p:nvPicPr>
          <p:cNvPr id="43010" name="Picture 2" descr="White Male, 3D Man, Isolated, 3D, Model, 3D Model"/>
          <p:cNvPicPr>
            <a:picLocks noChangeAspect="1" noChangeArrowheads="1"/>
          </p:cNvPicPr>
          <p:nvPr/>
        </p:nvPicPr>
        <p:blipFill>
          <a:blip r:embed="rId3" cstate="email"/>
          <a:srcRect/>
          <a:stretch>
            <a:fillRect/>
          </a:stretch>
        </p:blipFill>
        <p:spPr bwMode="auto">
          <a:xfrm>
            <a:off x="5580112" y="2708920"/>
            <a:ext cx="2844634" cy="2952328"/>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t-EE"/>
              <a:t>Moodul 6: turu kaasamine</a:t>
            </a:r>
          </a:p>
        </p:txBody>
      </p:sp>
      <p:sp>
        <p:nvSpPr>
          <p:cNvPr id="4" name="Slide Number Placeholder 3"/>
          <p:cNvSpPr>
            <a:spLocks noGrp="1"/>
          </p:cNvSpPr>
          <p:nvPr>
            <p:ph type="sldNum" sz="quarter" idx="12"/>
          </p:nvPr>
        </p:nvSpPr>
        <p:spPr/>
        <p:txBody>
          <a:bodyPr/>
          <a:lstStyle/>
          <a:p>
            <a:fld id="{ABDDF610-95E4-4D46-B96C-4D9FBF39C128}" type="slidenum">
              <a:rPr lang="en-IE" smtClean="0"/>
              <a:pPr/>
              <a:t>17</a:t>
            </a:fld>
            <a:endParaRPr lang="en-IE"/>
          </a:p>
        </p:txBody>
      </p:sp>
      <p:sp>
        <p:nvSpPr>
          <p:cNvPr id="5" name="Title 4"/>
          <p:cNvSpPr>
            <a:spLocks noGrp="1"/>
          </p:cNvSpPr>
          <p:nvPr>
            <p:ph type="title"/>
          </p:nvPr>
        </p:nvSpPr>
        <p:spPr/>
        <p:txBody>
          <a:bodyPr/>
          <a:lstStyle/>
          <a:p>
            <a:r>
              <a:rPr lang="et-EE" noProof="0"/>
              <a:t>Kuidas turgu kaasata?</a:t>
            </a:r>
          </a:p>
        </p:txBody>
      </p:sp>
      <p:sp>
        <p:nvSpPr>
          <p:cNvPr id="6" name="Text Placeholder 5"/>
          <p:cNvSpPr>
            <a:spLocks noGrp="1"/>
          </p:cNvSpPr>
          <p:nvPr>
            <p:ph type="body" sz="quarter" idx="13"/>
          </p:nvPr>
        </p:nvSpPr>
        <p:spPr/>
        <p:txBody>
          <a:bodyPr/>
          <a:lstStyle/>
          <a:p>
            <a:pPr marL="0"/>
            <a:r>
              <a:rPr lang="et-EE" b="1" noProof="0"/>
              <a:t>Juhtumiuuring</a:t>
            </a:r>
            <a:r>
              <a:rPr lang="et-EE" noProof="0"/>
              <a:t>: „Transport for London“ (1/2)</a:t>
            </a:r>
          </a:p>
        </p:txBody>
      </p:sp>
      <p:sp>
        <p:nvSpPr>
          <p:cNvPr id="8" name="Content Placeholder 7"/>
          <p:cNvSpPr>
            <a:spLocks noGrp="1"/>
          </p:cNvSpPr>
          <p:nvPr>
            <p:ph idx="1"/>
          </p:nvPr>
        </p:nvSpPr>
        <p:spPr>
          <a:xfrm>
            <a:off x="457200" y="2139067"/>
            <a:ext cx="4896544" cy="4281339"/>
          </a:xfrm>
        </p:spPr>
        <p:txBody>
          <a:bodyPr>
            <a:normAutofit/>
          </a:bodyPr>
          <a:lstStyle/>
          <a:p>
            <a:pPr marL="0">
              <a:spcAft>
                <a:spcPts val="600"/>
              </a:spcAft>
              <a:buNone/>
            </a:pPr>
            <a:r>
              <a:rPr lang="et-EE" sz="1600" dirty="0"/>
              <a:t>Turu varase kaasamise </a:t>
            </a:r>
            <a:r>
              <a:rPr lang="et-EE" sz="1600" noProof="0" dirty="0"/>
              <a:t>eesmärk on arendada konkurentsi ja hoogustada innovatsiooni valgustusturul kogu Euroopas. </a:t>
            </a:r>
          </a:p>
          <a:p>
            <a:pPr lvl="0">
              <a:spcAft>
                <a:spcPts val="600"/>
              </a:spcAft>
            </a:pPr>
            <a:r>
              <a:rPr lang="et-EE" sz="1600" noProof="0" dirty="0"/>
              <a:t>Turu-uuringu prospekt </a:t>
            </a:r>
          </a:p>
          <a:p>
            <a:pPr lvl="0">
              <a:spcAft>
                <a:spcPts val="600"/>
              </a:spcAft>
            </a:pPr>
            <a:r>
              <a:rPr lang="et-EE" sz="1600" noProof="0" dirty="0"/>
              <a:t>Esitleti Euroopa suurimatel valgustialastel konverentsidel</a:t>
            </a:r>
          </a:p>
          <a:p>
            <a:pPr lvl="0">
              <a:spcAft>
                <a:spcPts val="600"/>
              </a:spcAft>
            </a:pPr>
            <a:r>
              <a:rPr lang="et-EE" sz="1600" noProof="0" dirty="0"/>
              <a:t>Veebipõhiste esitamisvahendite arendamine ja kasutamine</a:t>
            </a:r>
          </a:p>
          <a:p>
            <a:pPr lvl="0">
              <a:spcAft>
                <a:spcPts val="600"/>
              </a:spcAft>
            </a:pPr>
            <a:r>
              <a:rPr lang="et-EE" sz="1600" noProof="0" dirty="0"/>
              <a:t>Turu-uuringute jagamine, et koguda teavet tootjate suutlikkuse, innovatiivsete tehnoloogiate ja kogemuste kohta</a:t>
            </a:r>
          </a:p>
          <a:p>
            <a:pPr lvl="0">
              <a:spcAft>
                <a:spcPts val="600"/>
              </a:spcAft>
            </a:pPr>
            <a:r>
              <a:rPr lang="et-EE" sz="1600" noProof="0" dirty="0"/>
              <a:t>Tarnijate teabeürituse „Suppliers morning“ korraldamine, kus osales üle 70 tootja, tarnija ja Euroopa Valgustitööstuse Assotsiatsiooni esindaja</a:t>
            </a:r>
          </a:p>
        </p:txBody>
      </p:sp>
      <p:sp>
        <p:nvSpPr>
          <p:cNvPr id="9" name="Rectangle 8"/>
          <p:cNvSpPr/>
          <p:nvPr/>
        </p:nvSpPr>
        <p:spPr>
          <a:xfrm>
            <a:off x="467544" y="1556792"/>
            <a:ext cx="7632848" cy="646331"/>
          </a:xfrm>
          <a:prstGeom prst="rect">
            <a:avLst/>
          </a:prstGeom>
        </p:spPr>
        <p:txBody>
          <a:bodyPr wrap="square">
            <a:spAutoFit/>
          </a:bodyPr>
          <a:lstStyle/>
          <a:p>
            <a:pPr>
              <a:buNone/>
            </a:pPr>
            <a:r>
              <a:rPr lang="et-EE" dirty="0"/>
              <a:t>2015. aastal oli „Transport for London“ (TfL) eesmärk vähendada Londoni metroovõrgu valgustamise olelusringi kulusid.</a:t>
            </a:r>
          </a:p>
        </p:txBody>
      </p:sp>
      <p:pic>
        <p:nvPicPr>
          <p:cNvPr id="10" name="Picture 9" descr="tube-1209419_1920.jpg"/>
          <p:cNvPicPr>
            <a:picLocks noChangeAspect="1"/>
          </p:cNvPicPr>
          <p:nvPr/>
        </p:nvPicPr>
        <p:blipFill>
          <a:blip r:embed="rId3" cstate="email"/>
          <a:srcRect/>
          <a:stretch>
            <a:fillRect/>
          </a:stretch>
        </p:blipFill>
        <p:spPr>
          <a:xfrm>
            <a:off x="5485718" y="2564904"/>
            <a:ext cx="2867635" cy="3024336"/>
          </a:xfrm>
          <a:prstGeom prst="rect">
            <a:avLst/>
          </a:prstGeom>
        </p:spPr>
      </p:pic>
      <p:sp>
        <p:nvSpPr>
          <p:cNvPr id="11" name="TextBox 10"/>
          <p:cNvSpPr txBox="1"/>
          <p:nvPr/>
        </p:nvSpPr>
        <p:spPr>
          <a:xfrm>
            <a:off x="5004048" y="5805264"/>
            <a:ext cx="3528391" cy="461665"/>
          </a:xfrm>
          <a:prstGeom prst="rect">
            <a:avLst/>
          </a:prstGeom>
          <a:noFill/>
        </p:spPr>
        <p:txBody>
          <a:bodyPr wrap="square" rtlCol="0">
            <a:spAutoFit/>
          </a:bodyPr>
          <a:lstStyle/>
          <a:p>
            <a:pPr algn="ctr"/>
            <a:r>
              <a:rPr lang="et-EE" sz="2400" dirty="0">
                <a:hlinkClick r:id="rId4"/>
              </a:rPr>
              <a:t>Täielik juhtumiuuring</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t-EE"/>
              <a:t>Moodul 6: turu kaasamine</a:t>
            </a:r>
          </a:p>
        </p:txBody>
      </p:sp>
      <p:sp>
        <p:nvSpPr>
          <p:cNvPr id="4" name="Slide Number Placeholder 3"/>
          <p:cNvSpPr>
            <a:spLocks noGrp="1"/>
          </p:cNvSpPr>
          <p:nvPr>
            <p:ph type="sldNum" sz="quarter" idx="12"/>
          </p:nvPr>
        </p:nvSpPr>
        <p:spPr/>
        <p:txBody>
          <a:bodyPr/>
          <a:lstStyle/>
          <a:p>
            <a:fld id="{ABDDF610-95E4-4D46-B96C-4D9FBF39C128}" type="slidenum">
              <a:rPr lang="en-IE" smtClean="0"/>
              <a:pPr/>
              <a:t>18</a:t>
            </a:fld>
            <a:endParaRPr lang="en-IE"/>
          </a:p>
        </p:txBody>
      </p:sp>
      <p:sp>
        <p:nvSpPr>
          <p:cNvPr id="5" name="Title 4"/>
          <p:cNvSpPr>
            <a:spLocks noGrp="1"/>
          </p:cNvSpPr>
          <p:nvPr>
            <p:ph type="title"/>
          </p:nvPr>
        </p:nvSpPr>
        <p:spPr/>
        <p:txBody>
          <a:bodyPr/>
          <a:lstStyle/>
          <a:p>
            <a:r>
              <a:rPr lang="et-EE" noProof="0"/>
              <a:t>Kuidas turgu kaasata?</a:t>
            </a:r>
          </a:p>
        </p:txBody>
      </p:sp>
      <p:sp>
        <p:nvSpPr>
          <p:cNvPr id="6" name="Text Placeholder 5"/>
          <p:cNvSpPr>
            <a:spLocks noGrp="1"/>
          </p:cNvSpPr>
          <p:nvPr>
            <p:ph type="body" sz="quarter" idx="13"/>
          </p:nvPr>
        </p:nvSpPr>
        <p:spPr/>
        <p:txBody>
          <a:bodyPr/>
          <a:lstStyle/>
          <a:p>
            <a:pPr marL="0"/>
            <a:r>
              <a:rPr lang="et-EE" b="1" noProof="0"/>
              <a:t>Juhtumiuuring</a:t>
            </a:r>
            <a:r>
              <a:rPr lang="et-EE" noProof="0"/>
              <a:t>: „Transport for London“ (2/2)</a:t>
            </a:r>
          </a:p>
        </p:txBody>
      </p:sp>
      <p:sp>
        <p:nvSpPr>
          <p:cNvPr id="8" name="Content Placeholder 7"/>
          <p:cNvSpPr>
            <a:spLocks noGrp="1"/>
          </p:cNvSpPr>
          <p:nvPr>
            <p:ph idx="1"/>
          </p:nvPr>
        </p:nvSpPr>
        <p:spPr>
          <a:xfrm>
            <a:off x="457200" y="2400728"/>
            <a:ext cx="4824536" cy="3990056"/>
          </a:xfrm>
        </p:spPr>
        <p:txBody>
          <a:bodyPr>
            <a:normAutofit fontScale="62500" lnSpcReduction="20000"/>
          </a:bodyPr>
          <a:lstStyle/>
          <a:p>
            <a:pPr>
              <a:spcBef>
                <a:spcPts val="600"/>
              </a:spcBef>
              <a:spcAft>
                <a:spcPts val="600"/>
              </a:spcAft>
            </a:pPr>
            <a:r>
              <a:rPr lang="et-EE" noProof="0" dirty="0"/>
              <a:t>Esialgsed tulemused viitavad 25% säästule kogu olelusringi kuludest ja energiatarbimise vähenemisele.</a:t>
            </a:r>
          </a:p>
          <a:p>
            <a:pPr>
              <a:spcAft>
                <a:spcPts val="1200"/>
              </a:spcAft>
            </a:pPr>
            <a:r>
              <a:rPr lang="et-EE" noProof="0" dirty="0"/>
              <a:t>Turu kaasamine tekitas uuendusi, mis arenevad edasi lepinguetappi tootevärskenduse kaudu.</a:t>
            </a:r>
          </a:p>
          <a:p>
            <a:pPr>
              <a:spcAft>
                <a:spcPts val="600"/>
              </a:spcAft>
              <a:buNone/>
            </a:pPr>
            <a:r>
              <a:rPr lang="et-EE" noProof="0" dirty="0"/>
              <a:t>TfLi õppetunnid:</a:t>
            </a:r>
          </a:p>
          <a:p>
            <a:pPr>
              <a:spcAft>
                <a:spcPts val="600"/>
              </a:spcAft>
            </a:pPr>
            <a:r>
              <a:rPr lang="et-EE" noProof="0" dirty="0"/>
              <a:t>ärge kartke varakult turgu kaasata. Tööstusel on teavet, mida saab kasutada teie ärilise põhjenduse tugevdamiseks;</a:t>
            </a:r>
          </a:p>
          <a:p>
            <a:pPr>
              <a:spcAft>
                <a:spcPts val="600"/>
              </a:spcAft>
            </a:pPr>
            <a:r>
              <a:rPr lang="et-EE" noProof="0" dirty="0"/>
              <a:t>hõlmake paljusid ja laialdaselt. Kaasake võimalikult palju tootjaid ja tarnijaid ning julgustage turul konkurentsi nii palju, kui saate.</a:t>
            </a:r>
          </a:p>
        </p:txBody>
      </p:sp>
      <p:sp>
        <p:nvSpPr>
          <p:cNvPr id="9" name="Rectangle 8"/>
          <p:cNvSpPr/>
          <p:nvPr/>
        </p:nvSpPr>
        <p:spPr>
          <a:xfrm>
            <a:off x="467544" y="1556792"/>
            <a:ext cx="7632848" cy="707886"/>
          </a:xfrm>
          <a:prstGeom prst="rect">
            <a:avLst/>
          </a:prstGeom>
        </p:spPr>
        <p:txBody>
          <a:bodyPr wrap="square">
            <a:spAutoFit/>
          </a:bodyPr>
          <a:lstStyle/>
          <a:p>
            <a:r>
              <a:rPr lang="et-EE" sz="2000" dirty="0"/>
              <a:t>Turu kaasamine aitas TfLil koguda teavet ligikaudu </a:t>
            </a:r>
            <a:r>
              <a:rPr lang="et-EE" sz="2000" b="1" dirty="0"/>
              <a:t>300 erineva innovatiivse valgustustehnoloogia</a:t>
            </a:r>
            <a:r>
              <a:rPr lang="et-EE" sz="2000" dirty="0"/>
              <a:t> kohta 75 tarnijalt.</a:t>
            </a:r>
          </a:p>
        </p:txBody>
      </p:sp>
      <p:pic>
        <p:nvPicPr>
          <p:cNvPr id="10" name="Picture 9" descr="tube-1209419_1920.jpg"/>
          <p:cNvPicPr>
            <a:picLocks noChangeAspect="1"/>
          </p:cNvPicPr>
          <p:nvPr/>
        </p:nvPicPr>
        <p:blipFill>
          <a:blip r:embed="rId3" cstate="email"/>
          <a:srcRect/>
          <a:stretch>
            <a:fillRect/>
          </a:stretch>
        </p:blipFill>
        <p:spPr>
          <a:xfrm>
            <a:off x="5485718" y="2564904"/>
            <a:ext cx="2867635" cy="3024336"/>
          </a:xfrm>
          <a:prstGeom prst="rect">
            <a:avLst/>
          </a:prstGeom>
        </p:spPr>
      </p:pic>
      <p:sp>
        <p:nvSpPr>
          <p:cNvPr id="11" name="TextBox 10"/>
          <p:cNvSpPr txBox="1"/>
          <p:nvPr/>
        </p:nvSpPr>
        <p:spPr>
          <a:xfrm>
            <a:off x="5004048" y="5805264"/>
            <a:ext cx="3528391" cy="461665"/>
          </a:xfrm>
          <a:prstGeom prst="rect">
            <a:avLst/>
          </a:prstGeom>
          <a:noFill/>
        </p:spPr>
        <p:txBody>
          <a:bodyPr wrap="square" rtlCol="0">
            <a:spAutoFit/>
          </a:bodyPr>
          <a:lstStyle/>
          <a:p>
            <a:pPr algn="ctr"/>
            <a:r>
              <a:rPr lang="et-EE" sz="2400">
                <a:hlinkClick r:id="rId4"/>
              </a:rPr>
              <a:t>Täielik juhtumiuuring</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Discussion, Session, White Male, 3D Model, Isolated, 3D"/>
          <p:cNvPicPr>
            <a:picLocks noChangeAspect="1" noChangeArrowheads="1"/>
          </p:cNvPicPr>
          <p:nvPr/>
        </p:nvPicPr>
        <p:blipFill>
          <a:blip r:embed="rId3" cstate="email"/>
          <a:srcRect/>
          <a:stretch>
            <a:fillRect/>
          </a:stretch>
        </p:blipFill>
        <p:spPr bwMode="auto">
          <a:xfrm>
            <a:off x="5364088" y="3140968"/>
            <a:ext cx="3069705" cy="2825553"/>
          </a:xfrm>
          <a:prstGeom prst="rect">
            <a:avLst/>
          </a:prstGeom>
          <a:noFill/>
        </p:spPr>
      </p:pic>
      <p:sp>
        <p:nvSpPr>
          <p:cNvPr id="3" name="Footer Placeholder 2"/>
          <p:cNvSpPr>
            <a:spLocks noGrp="1"/>
          </p:cNvSpPr>
          <p:nvPr>
            <p:ph type="ftr" sz="quarter" idx="11"/>
          </p:nvPr>
        </p:nvSpPr>
        <p:spPr/>
        <p:txBody>
          <a:bodyPr/>
          <a:lstStyle/>
          <a:p>
            <a:r>
              <a:rPr lang="et-EE"/>
              <a:t>Moodul 6: turu kaasamine</a:t>
            </a:r>
          </a:p>
        </p:txBody>
      </p:sp>
      <p:sp>
        <p:nvSpPr>
          <p:cNvPr id="4" name="Slide Number Placeholder 3"/>
          <p:cNvSpPr>
            <a:spLocks noGrp="1"/>
          </p:cNvSpPr>
          <p:nvPr>
            <p:ph type="sldNum" sz="quarter" idx="12"/>
          </p:nvPr>
        </p:nvSpPr>
        <p:spPr/>
        <p:txBody>
          <a:bodyPr/>
          <a:lstStyle/>
          <a:p>
            <a:fld id="{ABDDF610-95E4-4D46-B96C-4D9FBF39C128}" type="slidenum">
              <a:rPr lang="en-IE" smtClean="0"/>
              <a:pPr/>
              <a:t>19</a:t>
            </a:fld>
            <a:endParaRPr lang="en-IE"/>
          </a:p>
        </p:txBody>
      </p:sp>
      <p:sp>
        <p:nvSpPr>
          <p:cNvPr id="5" name="Title 4"/>
          <p:cNvSpPr>
            <a:spLocks noGrp="1"/>
          </p:cNvSpPr>
          <p:nvPr>
            <p:ph type="title"/>
          </p:nvPr>
        </p:nvSpPr>
        <p:spPr/>
        <p:txBody>
          <a:bodyPr/>
          <a:lstStyle/>
          <a:p>
            <a:r>
              <a:rPr lang="et-EE" noProof="0"/>
              <a:t>Kuidas turgu kaasata?</a:t>
            </a:r>
          </a:p>
        </p:txBody>
      </p:sp>
      <p:sp>
        <p:nvSpPr>
          <p:cNvPr id="6" name="Text Placeholder 5"/>
          <p:cNvSpPr>
            <a:spLocks noGrp="1"/>
          </p:cNvSpPr>
          <p:nvPr>
            <p:ph type="body" sz="quarter" idx="13"/>
          </p:nvPr>
        </p:nvSpPr>
        <p:spPr/>
        <p:txBody>
          <a:bodyPr/>
          <a:lstStyle/>
          <a:p>
            <a:pPr marL="0"/>
            <a:r>
              <a:rPr lang="et-EE" noProof="0"/>
              <a:t>Hankemenetluse ajal</a:t>
            </a:r>
          </a:p>
        </p:txBody>
      </p:sp>
      <p:sp>
        <p:nvSpPr>
          <p:cNvPr id="7" name="Content Placeholder 1"/>
          <p:cNvSpPr>
            <a:spLocks noGrp="1"/>
          </p:cNvSpPr>
          <p:nvPr>
            <p:ph idx="1"/>
          </p:nvPr>
        </p:nvSpPr>
        <p:spPr>
          <a:xfrm>
            <a:off x="457200" y="1916831"/>
            <a:ext cx="5122912" cy="4049689"/>
          </a:xfrm>
        </p:spPr>
        <p:txBody>
          <a:bodyPr>
            <a:noAutofit/>
          </a:bodyPr>
          <a:lstStyle/>
          <a:p>
            <a:r>
              <a:rPr lang="et-EE" sz="2400" noProof="0" dirty="0"/>
              <a:t>Pärast hanketeate avaldamist saate korraldada teabeüritusi</a:t>
            </a:r>
          </a:p>
          <a:p>
            <a:pPr lvl="1"/>
            <a:r>
              <a:rPr lang="et-EE" sz="2000" noProof="0" dirty="0"/>
              <a:t>tarnijatega, kes on huvitatud pakkumuse tegemisest;</a:t>
            </a:r>
          </a:p>
          <a:p>
            <a:pPr lvl="1"/>
            <a:r>
              <a:rPr lang="et-EE" sz="2000" noProof="0" dirty="0"/>
              <a:t>tarnijatega, kes on end registreerinud või huvi väljendanud;</a:t>
            </a:r>
          </a:p>
          <a:p>
            <a:pPr lvl="1">
              <a:spcAft>
                <a:spcPts val="600"/>
              </a:spcAft>
            </a:pPr>
            <a:r>
              <a:rPr lang="et-EE" sz="2000" noProof="0" dirty="0"/>
              <a:t>finalistide hulka valitud tarnijatega.</a:t>
            </a:r>
          </a:p>
          <a:p>
            <a:pPr marL="358775" lvl="1" indent="-358775">
              <a:buFont typeface="Arial" panose="020B0604020202020204" pitchFamily="34" charset="0"/>
              <a:buChar char="•"/>
            </a:pPr>
            <a:r>
              <a:rPr lang="et-EE" noProof="0" dirty="0"/>
              <a:t>Tähtis on järgida </a:t>
            </a:r>
            <a:r>
              <a:rPr lang="et-EE" dirty="0"/>
              <a:t>võrdse kohtlemise põhimõtet </a:t>
            </a:r>
            <a:r>
              <a:rPr lang="et-EE" noProof="0" dirty="0"/>
              <a:t>ja tagada, et kõik tarnijad saavad sama teavet.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28" descr="test.png"/>
          <p:cNvPicPr>
            <a:picLocks noChangeAspect="1"/>
          </p:cNvPicPr>
          <p:nvPr/>
        </p:nvPicPr>
        <p:blipFill>
          <a:blip r:embed="rId3" cstate="email"/>
          <a:srcRect/>
          <a:stretch>
            <a:fillRect/>
          </a:stretch>
        </p:blipFill>
        <p:spPr>
          <a:xfrm>
            <a:off x="1043608" y="2900454"/>
            <a:ext cx="2880000" cy="924562"/>
          </a:xfrm>
          <a:prstGeom prst="roundRect">
            <a:avLst/>
          </a:prstGeom>
          <a:noFill/>
          <a:ln>
            <a:noFill/>
          </a:ln>
        </p:spPr>
      </p:pic>
      <p:pic>
        <p:nvPicPr>
          <p:cNvPr id="20" name="Picture 19" descr="test.png"/>
          <p:cNvPicPr>
            <a:picLocks noChangeAspect="1"/>
          </p:cNvPicPr>
          <p:nvPr/>
        </p:nvPicPr>
        <p:blipFill>
          <a:blip r:embed="rId4" cstate="email"/>
          <a:srcRect/>
          <a:stretch>
            <a:fillRect/>
          </a:stretch>
        </p:blipFill>
        <p:spPr>
          <a:xfrm>
            <a:off x="1043608" y="4052581"/>
            <a:ext cx="2880001" cy="936140"/>
          </a:xfrm>
          <a:prstGeom prst="roundRect">
            <a:avLst/>
          </a:prstGeom>
          <a:noFill/>
          <a:ln>
            <a:noFill/>
          </a:ln>
        </p:spPr>
      </p:pic>
      <p:pic>
        <p:nvPicPr>
          <p:cNvPr id="17" name="Picture 16" descr="test.png"/>
          <p:cNvPicPr>
            <a:picLocks noChangeAspect="1"/>
          </p:cNvPicPr>
          <p:nvPr/>
        </p:nvPicPr>
        <p:blipFill>
          <a:blip r:embed="rId4" cstate="email">
            <a:duotone>
              <a:prstClr val="black"/>
              <a:schemeClr val="tx2">
                <a:lumMod val="40000"/>
                <a:lumOff val="60000"/>
                <a:tint val="45000"/>
                <a:satMod val="400000"/>
              </a:schemeClr>
            </a:duotone>
          </a:blip>
          <a:srcRect/>
          <a:stretch>
            <a:fillRect/>
          </a:stretch>
        </p:blipFill>
        <p:spPr>
          <a:xfrm>
            <a:off x="4572320" y="3980573"/>
            <a:ext cx="2880000" cy="930333"/>
          </a:xfrm>
          <a:prstGeom prst="roundRect">
            <a:avLst/>
          </a:prstGeom>
          <a:noFill/>
          <a:ln>
            <a:noFill/>
          </a:ln>
        </p:spPr>
      </p:pic>
      <p:sp>
        <p:nvSpPr>
          <p:cNvPr id="18" name="TextBox 17"/>
          <p:cNvSpPr txBox="1"/>
          <p:nvPr/>
        </p:nvSpPr>
        <p:spPr>
          <a:xfrm>
            <a:off x="1043928" y="4049507"/>
            <a:ext cx="2880000" cy="638058"/>
          </a:xfrm>
          <a:prstGeom prst="roundRect">
            <a:avLst/>
          </a:prstGeom>
          <a:solidFill>
            <a:srgbClr val="7F7F7F">
              <a:alpha val="10196"/>
            </a:srgbClr>
          </a:solidFill>
        </p:spPr>
        <p:txBody>
          <a:bodyPr wrap="square" rtlCol="0">
            <a:noAutofit/>
          </a:bodyPr>
          <a:lstStyle/>
          <a:p>
            <a:r>
              <a:rPr lang="et-EE" sz="2200">
                <a:solidFill>
                  <a:schemeClr val="bg1"/>
                </a:solidFill>
              </a:rPr>
              <a:t>Moodul 3: KHRi õiguslikud küljed</a:t>
            </a:r>
          </a:p>
        </p:txBody>
      </p:sp>
      <p:sp>
        <p:nvSpPr>
          <p:cNvPr id="21" name="TextBox 20"/>
          <p:cNvSpPr txBox="1"/>
          <p:nvPr/>
        </p:nvSpPr>
        <p:spPr>
          <a:xfrm>
            <a:off x="1043927" y="2900453"/>
            <a:ext cx="2880001" cy="930334"/>
          </a:xfrm>
          <a:prstGeom prst="roundRect">
            <a:avLst/>
          </a:prstGeom>
          <a:solidFill>
            <a:srgbClr val="7F7F7F">
              <a:alpha val="10196"/>
            </a:srgbClr>
          </a:solidFill>
        </p:spPr>
        <p:txBody>
          <a:bodyPr wrap="square" rtlCol="0">
            <a:noAutofit/>
          </a:bodyPr>
          <a:lstStyle/>
          <a:p>
            <a:r>
              <a:rPr lang="et-EE" sz="2200">
                <a:solidFill>
                  <a:schemeClr val="bg1"/>
                </a:solidFill>
              </a:rPr>
              <a:t>Moodul 2: KHRi strateegilised küljed</a:t>
            </a:r>
          </a:p>
        </p:txBody>
      </p:sp>
      <p:sp>
        <p:nvSpPr>
          <p:cNvPr id="11" name="Slide Number Placeholder 10"/>
          <p:cNvSpPr>
            <a:spLocks noGrp="1"/>
          </p:cNvSpPr>
          <p:nvPr>
            <p:ph type="sldNum" sz="quarter" idx="12"/>
          </p:nvPr>
        </p:nvSpPr>
        <p:spPr/>
        <p:txBody>
          <a:bodyPr/>
          <a:lstStyle/>
          <a:p>
            <a:fld id="{ABDDF610-95E4-4D46-B96C-4D9FBF39C128}" type="slidenum">
              <a:rPr lang="en-IE" smtClean="0"/>
              <a:pPr/>
              <a:t>2</a:t>
            </a:fld>
            <a:endParaRPr lang="en-IE"/>
          </a:p>
        </p:txBody>
      </p:sp>
      <p:sp>
        <p:nvSpPr>
          <p:cNvPr id="2" name="Title 1"/>
          <p:cNvSpPr>
            <a:spLocks noGrp="1"/>
          </p:cNvSpPr>
          <p:nvPr>
            <p:ph type="title"/>
          </p:nvPr>
        </p:nvSpPr>
        <p:spPr/>
        <p:txBody>
          <a:bodyPr>
            <a:normAutofit/>
          </a:bodyPr>
          <a:lstStyle/>
          <a:p>
            <a:pPr algn="l"/>
            <a:r>
              <a:rPr lang="et-EE" sz="3200" noProof="0">
                <a:solidFill>
                  <a:schemeClr val="tx2"/>
                </a:solidFill>
              </a:rPr>
              <a:t>KHRi õppevahend</a:t>
            </a:r>
          </a:p>
        </p:txBody>
      </p:sp>
      <p:grpSp>
        <p:nvGrpSpPr>
          <p:cNvPr id="3" name="Group 7"/>
          <p:cNvGrpSpPr/>
          <p:nvPr/>
        </p:nvGrpSpPr>
        <p:grpSpPr>
          <a:xfrm>
            <a:off x="1045386" y="1658025"/>
            <a:ext cx="2880000" cy="941984"/>
            <a:chOff x="467544" y="1844824"/>
            <a:chExt cx="2304256" cy="1159319"/>
          </a:xfrm>
        </p:grpSpPr>
        <p:pic>
          <p:nvPicPr>
            <p:cNvPr id="9" name="Picture 8" descr="test.png"/>
            <p:cNvPicPr>
              <a:picLocks noChangeAspect="1"/>
            </p:cNvPicPr>
            <p:nvPr/>
          </p:nvPicPr>
          <p:blipFill>
            <a:blip r:embed="rId5" cstate="email"/>
            <a:srcRect/>
            <a:stretch>
              <a:fillRect/>
            </a:stretch>
          </p:blipFill>
          <p:spPr>
            <a:xfrm>
              <a:off x="467544" y="1844825"/>
              <a:ext cx="2304256" cy="1159318"/>
            </a:xfrm>
            <a:prstGeom prst="roundRect">
              <a:avLst/>
            </a:prstGeom>
            <a:noFill/>
            <a:ln>
              <a:noFill/>
            </a:ln>
          </p:spPr>
        </p:pic>
        <p:sp>
          <p:nvSpPr>
            <p:cNvPr id="12" name="TextBox 11"/>
            <p:cNvSpPr txBox="1"/>
            <p:nvPr/>
          </p:nvSpPr>
          <p:spPr>
            <a:xfrm>
              <a:off x="467544" y="1844824"/>
              <a:ext cx="2304256" cy="1152128"/>
            </a:xfrm>
            <a:prstGeom prst="roundRect">
              <a:avLst/>
            </a:prstGeom>
            <a:solidFill>
              <a:srgbClr val="7F7F7F">
                <a:alpha val="10196"/>
              </a:srgbClr>
            </a:solidFill>
          </p:spPr>
          <p:txBody>
            <a:bodyPr wrap="square" rtlCol="0">
              <a:noAutofit/>
            </a:bodyPr>
            <a:lstStyle/>
            <a:p>
              <a:r>
                <a:rPr lang="et-EE" sz="2200">
                  <a:solidFill>
                    <a:schemeClr val="bg1"/>
                  </a:solidFill>
                </a:rPr>
                <a:t>Moodul 1: sissejuhatus</a:t>
              </a:r>
            </a:p>
          </p:txBody>
        </p:sp>
      </p:grpSp>
      <p:grpSp>
        <p:nvGrpSpPr>
          <p:cNvPr id="6" name="Group 21"/>
          <p:cNvGrpSpPr/>
          <p:nvPr/>
        </p:nvGrpSpPr>
        <p:grpSpPr>
          <a:xfrm>
            <a:off x="4565845" y="1628800"/>
            <a:ext cx="2880000" cy="950101"/>
            <a:chOff x="420942" y="1818432"/>
            <a:chExt cx="2304256" cy="1159318"/>
          </a:xfrm>
        </p:grpSpPr>
        <p:pic>
          <p:nvPicPr>
            <p:cNvPr id="23" name="Picture 22" descr="test.png"/>
            <p:cNvPicPr>
              <a:picLocks noChangeAspect="1"/>
            </p:cNvPicPr>
            <p:nvPr/>
          </p:nvPicPr>
          <p:blipFill>
            <a:blip r:embed="rId6" cstate="email"/>
            <a:srcRect/>
            <a:stretch>
              <a:fillRect/>
            </a:stretch>
          </p:blipFill>
          <p:spPr>
            <a:xfrm>
              <a:off x="420942" y="1818432"/>
              <a:ext cx="2304256" cy="1159318"/>
            </a:xfrm>
            <a:prstGeom prst="roundRect">
              <a:avLst/>
            </a:prstGeom>
            <a:noFill/>
            <a:ln>
              <a:noFill/>
            </a:ln>
          </p:spPr>
        </p:pic>
        <p:sp>
          <p:nvSpPr>
            <p:cNvPr id="24" name="TextBox 23"/>
            <p:cNvSpPr txBox="1"/>
            <p:nvPr/>
          </p:nvSpPr>
          <p:spPr>
            <a:xfrm>
              <a:off x="420942" y="1821613"/>
              <a:ext cx="2304256" cy="937688"/>
            </a:xfrm>
            <a:prstGeom prst="roundRect">
              <a:avLst/>
            </a:prstGeom>
            <a:solidFill>
              <a:srgbClr val="7F7F7F">
                <a:alpha val="10196"/>
              </a:srgbClr>
            </a:solidFill>
          </p:spPr>
          <p:txBody>
            <a:bodyPr wrap="square" rtlCol="0">
              <a:noAutofit/>
            </a:bodyPr>
            <a:lstStyle/>
            <a:p>
              <a:r>
                <a:rPr lang="et-EE" sz="2200">
                  <a:solidFill>
                    <a:schemeClr val="bg1"/>
                  </a:solidFill>
                </a:rPr>
                <a:t>Moodul 4: vajaduste hindamine</a:t>
              </a:r>
            </a:p>
          </p:txBody>
        </p:sp>
      </p:grpSp>
      <p:grpSp>
        <p:nvGrpSpPr>
          <p:cNvPr id="7" name="Group 24"/>
          <p:cNvGrpSpPr/>
          <p:nvPr/>
        </p:nvGrpSpPr>
        <p:grpSpPr>
          <a:xfrm>
            <a:off x="4565845" y="2800282"/>
            <a:ext cx="2880000" cy="930334"/>
            <a:chOff x="467544" y="1844824"/>
            <a:chExt cx="2304256" cy="1159319"/>
          </a:xfrm>
        </p:grpSpPr>
        <p:pic>
          <p:nvPicPr>
            <p:cNvPr id="26" name="Picture 25" descr="test.png"/>
            <p:cNvPicPr>
              <a:picLocks noChangeAspect="1"/>
            </p:cNvPicPr>
            <p:nvPr/>
          </p:nvPicPr>
          <p:blipFill>
            <a:blip r:embed="rId4" cstate="email"/>
            <a:srcRect/>
            <a:stretch>
              <a:fillRect/>
            </a:stretch>
          </p:blipFill>
          <p:spPr>
            <a:xfrm>
              <a:off x="467544" y="1844825"/>
              <a:ext cx="2304256" cy="1159318"/>
            </a:xfrm>
            <a:prstGeom prst="roundRect">
              <a:avLst/>
            </a:prstGeom>
            <a:noFill/>
            <a:ln>
              <a:noFill/>
            </a:ln>
          </p:spPr>
        </p:pic>
        <p:sp>
          <p:nvSpPr>
            <p:cNvPr id="27" name="TextBox 26"/>
            <p:cNvSpPr txBox="1"/>
            <p:nvPr/>
          </p:nvSpPr>
          <p:spPr>
            <a:xfrm>
              <a:off x="467544" y="1844824"/>
              <a:ext cx="2304256" cy="1152128"/>
            </a:xfrm>
            <a:prstGeom prst="roundRect">
              <a:avLst/>
            </a:prstGeom>
            <a:solidFill>
              <a:srgbClr val="7F7F7F">
                <a:alpha val="10196"/>
              </a:srgbClr>
            </a:solidFill>
          </p:spPr>
          <p:txBody>
            <a:bodyPr wrap="square" rtlCol="0">
              <a:noAutofit/>
            </a:bodyPr>
            <a:lstStyle/>
            <a:p>
              <a:r>
                <a:rPr lang="et-EE" sz="2200">
                  <a:solidFill>
                    <a:schemeClr val="bg1"/>
                  </a:solidFill>
                </a:rPr>
                <a:t>Moodul 5: ringhanked</a:t>
              </a:r>
            </a:p>
          </p:txBody>
        </p:sp>
      </p:grpSp>
      <p:sp>
        <p:nvSpPr>
          <p:cNvPr id="30" name="TextBox 29"/>
          <p:cNvSpPr txBox="1"/>
          <p:nvPr/>
        </p:nvSpPr>
        <p:spPr>
          <a:xfrm>
            <a:off x="4572320" y="3980573"/>
            <a:ext cx="2880000" cy="746660"/>
          </a:xfrm>
          <a:prstGeom prst="roundRect">
            <a:avLst/>
          </a:prstGeom>
          <a:solidFill>
            <a:srgbClr val="7F7F7F">
              <a:alpha val="10196"/>
            </a:srgbClr>
          </a:solidFill>
        </p:spPr>
        <p:txBody>
          <a:bodyPr wrap="square" rtlCol="0">
            <a:noAutofit/>
          </a:bodyPr>
          <a:lstStyle/>
          <a:p>
            <a:r>
              <a:rPr lang="et-EE" sz="2200">
                <a:solidFill>
                  <a:schemeClr val="bg1"/>
                </a:solidFill>
              </a:rPr>
              <a:t>Moodul 6: turu kaasamine</a:t>
            </a:r>
          </a:p>
        </p:txBody>
      </p:sp>
      <p:sp>
        <p:nvSpPr>
          <p:cNvPr id="32" name="Footer Placeholder 31"/>
          <p:cNvSpPr>
            <a:spLocks noGrp="1"/>
          </p:cNvSpPr>
          <p:nvPr>
            <p:ph type="ftr" sz="quarter" idx="11"/>
          </p:nvPr>
        </p:nvSpPr>
        <p:spPr/>
        <p:txBody>
          <a:bodyPr/>
          <a:lstStyle/>
          <a:p>
            <a:r>
              <a:rPr lang="et-EE" dirty="0"/>
              <a:t>Moodul 6: turu kaasamine</a:t>
            </a:r>
          </a:p>
        </p:txBody>
      </p:sp>
      <p:grpSp>
        <p:nvGrpSpPr>
          <p:cNvPr id="10" name="Group 27">
            <a:extLst>
              <a:ext uri="{FF2B5EF4-FFF2-40B4-BE49-F238E27FC236}">
                <a16:creationId xmlns:a16="http://schemas.microsoft.com/office/drawing/2014/main" id="{455E69F6-114E-42C9-98C9-9663801DAE58}"/>
              </a:ext>
            </a:extLst>
          </p:cNvPr>
          <p:cNvGrpSpPr/>
          <p:nvPr/>
        </p:nvGrpSpPr>
        <p:grpSpPr>
          <a:xfrm>
            <a:off x="2915815" y="5188053"/>
            <a:ext cx="3090029" cy="1121267"/>
            <a:chOff x="467544" y="1844824"/>
            <a:chExt cx="2304256" cy="1159319"/>
          </a:xfrm>
        </p:grpSpPr>
        <p:pic>
          <p:nvPicPr>
            <p:cNvPr id="31" name="Picture 30" descr="test.png">
              <a:extLst>
                <a:ext uri="{FF2B5EF4-FFF2-40B4-BE49-F238E27FC236}">
                  <a16:creationId xmlns:a16="http://schemas.microsoft.com/office/drawing/2014/main" id="{A7501C85-1371-4472-A719-5642326DD1BA}"/>
                </a:ext>
              </a:extLst>
            </p:cNvPr>
            <p:cNvPicPr>
              <a:picLocks noChangeAspect="1"/>
            </p:cNvPicPr>
            <p:nvPr/>
          </p:nvPicPr>
          <p:blipFill>
            <a:blip r:embed="rId3" cstate="email"/>
            <a:srcRect/>
            <a:stretch>
              <a:fillRect/>
            </a:stretch>
          </p:blipFill>
          <p:spPr>
            <a:xfrm>
              <a:off x="467544" y="1844825"/>
              <a:ext cx="2304256" cy="1159318"/>
            </a:xfrm>
            <a:prstGeom prst="roundRect">
              <a:avLst/>
            </a:prstGeom>
            <a:noFill/>
            <a:ln>
              <a:noFill/>
            </a:ln>
          </p:spPr>
        </p:pic>
        <p:sp>
          <p:nvSpPr>
            <p:cNvPr id="33" name="TextBox 32">
              <a:extLst>
                <a:ext uri="{FF2B5EF4-FFF2-40B4-BE49-F238E27FC236}">
                  <a16:creationId xmlns:a16="http://schemas.microsoft.com/office/drawing/2014/main" id="{6AA3329B-C26E-4192-B7A0-02F1450839B8}"/>
                </a:ext>
              </a:extLst>
            </p:cNvPr>
            <p:cNvSpPr txBox="1"/>
            <p:nvPr/>
          </p:nvSpPr>
          <p:spPr>
            <a:xfrm>
              <a:off x="467544" y="1844824"/>
              <a:ext cx="2304256" cy="936244"/>
            </a:xfrm>
            <a:prstGeom prst="roundRect">
              <a:avLst/>
            </a:prstGeom>
            <a:solidFill>
              <a:srgbClr val="7F7F7F">
                <a:alpha val="10196"/>
              </a:srgbClr>
            </a:solidFill>
          </p:spPr>
          <p:txBody>
            <a:bodyPr wrap="square" rtlCol="0">
              <a:noAutofit/>
            </a:bodyPr>
            <a:lstStyle/>
            <a:p>
              <a:r>
                <a:rPr lang="et-EE" sz="2200" dirty="0">
                  <a:solidFill>
                    <a:schemeClr val="bg1"/>
                  </a:solidFill>
                </a:rPr>
                <a:t>Moodul 7: menetlemine (KHRi põhisektorid)</a:t>
              </a:r>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descr="Gear, Strategy, Planning, Economy, Business, Management"/>
          <p:cNvPicPr>
            <a:picLocks noChangeAspect="1" noChangeArrowheads="1"/>
          </p:cNvPicPr>
          <p:nvPr/>
        </p:nvPicPr>
        <p:blipFill>
          <a:blip r:embed="rId3" cstate="email"/>
          <a:srcRect/>
          <a:stretch>
            <a:fillRect/>
          </a:stretch>
        </p:blipFill>
        <p:spPr bwMode="auto">
          <a:xfrm>
            <a:off x="5508104" y="2276872"/>
            <a:ext cx="2953654" cy="3417129"/>
          </a:xfrm>
          <a:prstGeom prst="rect">
            <a:avLst/>
          </a:prstGeom>
          <a:noFill/>
        </p:spPr>
      </p:pic>
      <p:sp>
        <p:nvSpPr>
          <p:cNvPr id="3" name="Footer Placeholder 2"/>
          <p:cNvSpPr>
            <a:spLocks noGrp="1"/>
          </p:cNvSpPr>
          <p:nvPr>
            <p:ph type="ftr" sz="quarter" idx="11"/>
          </p:nvPr>
        </p:nvSpPr>
        <p:spPr/>
        <p:txBody>
          <a:bodyPr/>
          <a:lstStyle/>
          <a:p>
            <a:r>
              <a:rPr lang="et-EE"/>
              <a:t>Moodul 6: turu kaasamine</a:t>
            </a:r>
          </a:p>
        </p:txBody>
      </p:sp>
      <p:sp>
        <p:nvSpPr>
          <p:cNvPr id="4" name="Slide Number Placeholder 3"/>
          <p:cNvSpPr>
            <a:spLocks noGrp="1"/>
          </p:cNvSpPr>
          <p:nvPr>
            <p:ph type="sldNum" sz="quarter" idx="12"/>
          </p:nvPr>
        </p:nvSpPr>
        <p:spPr/>
        <p:txBody>
          <a:bodyPr/>
          <a:lstStyle/>
          <a:p>
            <a:fld id="{ABDDF610-95E4-4D46-B96C-4D9FBF39C128}" type="slidenum">
              <a:rPr lang="en-IE" smtClean="0"/>
              <a:pPr/>
              <a:t>20</a:t>
            </a:fld>
            <a:endParaRPr lang="en-IE"/>
          </a:p>
        </p:txBody>
      </p:sp>
      <p:sp>
        <p:nvSpPr>
          <p:cNvPr id="5" name="Title 4"/>
          <p:cNvSpPr>
            <a:spLocks noGrp="1"/>
          </p:cNvSpPr>
          <p:nvPr>
            <p:ph type="title"/>
          </p:nvPr>
        </p:nvSpPr>
        <p:spPr/>
        <p:txBody>
          <a:bodyPr/>
          <a:lstStyle/>
          <a:p>
            <a:r>
              <a:rPr lang="et-EE" noProof="0"/>
              <a:t>Kuidas turgu kaasata?</a:t>
            </a:r>
          </a:p>
        </p:txBody>
      </p:sp>
      <p:sp>
        <p:nvSpPr>
          <p:cNvPr id="6" name="Text Placeholder 5"/>
          <p:cNvSpPr>
            <a:spLocks noGrp="1"/>
          </p:cNvSpPr>
          <p:nvPr>
            <p:ph type="body" sz="quarter" idx="13"/>
          </p:nvPr>
        </p:nvSpPr>
        <p:spPr/>
        <p:txBody>
          <a:bodyPr/>
          <a:lstStyle/>
          <a:p>
            <a:pPr marL="0"/>
            <a:r>
              <a:rPr lang="et-EE" noProof="0"/>
              <a:t>Hankejärgne ülevaade tarnijatele</a:t>
            </a:r>
          </a:p>
          <a:p>
            <a:pPr marL="0"/>
            <a:endParaRPr lang="en-GB" noProof="0" dirty="0"/>
          </a:p>
        </p:txBody>
      </p:sp>
      <p:sp>
        <p:nvSpPr>
          <p:cNvPr id="7" name="Content Placeholder 1"/>
          <p:cNvSpPr>
            <a:spLocks noGrp="1"/>
          </p:cNvSpPr>
          <p:nvPr>
            <p:ph idx="1"/>
          </p:nvPr>
        </p:nvSpPr>
        <p:spPr>
          <a:xfrm>
            <a:off x="395536" y="1916832"/>
            <a:ext cx="5472608" cy="3888432"/>
          </a:xfrm>
        </p:spPr>
        <p:txBody>
          <a:bodyPr>
            <a:noAutofit/>
          </a:bodyPr>
          <a:lstStyle/>
          <a:p>
            <a:pPr>
              <a:spcAft>
                <a:spcPts val="600"/>
              </a:spcAft>
            </a:pPr>
            <a:r>
              <a:rPr lang="et-EE" sz="2400" noProof="0" dirty="0"/>
              <a:t>Teatage tarnijatele põhjus(ed), miks nende pakkumus ei osutunud edukaks. </a:t>
            </a:r>
          </a:p>
          <a:p>
            <a:pPr>
              <a:spcAft>
                <a:spcPts val="600"/>
              </a:spcAft>
            </a:pPr>
            <a:r>
              <a:rPr lang="et-EE" sz="2400" noProof="0" dirty="0"/>
              <a:t>Käsitlege tarnijate mureküsimusi.</a:t>
            </a:r>
          </a:p>
          <a:p>
            <a:pPr>
              <a:spcAft>
                <a:spcPts val="600"/>
              </a:spcAft>
            </a:pPr>
            <a:r>
              <a:rPr lang="et-EE" sz="2400" noProof="0" dirty="0"/>
              <a:t>Paluge tagasisidet menetluse kohta.</a:t>
            </a:r>
          </a:p>
          <a:p>
            <a:pPr>
              <a:spcAft>
                <a:spcPts val="600"/>
              </a:spcAft>
            </a:pPr>
            <a:r>
              <a:rPr lang="et-EE" sz="2400" noProof="0" dirty="0"/>
              <a:t>Tehke eduka tarnijaga võitnud pakkumuse läbivaatus.</a:t>
            </a:r>
          </a:p>
          <a:p>
            <a:pPr>
              <a:spcAft>
                <a:spcPts val="600"/>
              </a:spcAft>
            </a:pPr>
            <a:r>
              <a:rPr lang="et-EE" sz="2400" noProof="0" dirty="0"/>
              <a:t>Meenutage tarnijatele, et säästvusnõuete ja tehniliste kirjelduste ületamine pakkumuses on igati soovitatav ja teretulnud.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descr="Logo, Button, Symbol, Characters, 3D, Risk, Slip"/>
          <p:cNvPicPr>
            <a:picLocks noChangeAspect="1" noChangeArrowheads="1"/>
          </p:cNvPicPr>
          <p:nvPr/>
        </p:nvPicPr>
        <p:blipFill>
          <a:blip r:embed="rId3" cstate="email"/>
          <a:srcRect/>
          <a:stretch>
            <a:fillRect/>
          </a:stretch>
        </p:blipFill>
        <p:spPr bwMode="auto">
          <a:xfrm>
            <a:off x="5436096" y="2708920"/>
            <a:ext cx="2997090" cy="3168352"/>
          </a:xfrm>
          <a:prstGeom prst="rect">
            <a:avLst/>
          </a:prstGeom>
          <a:noFill/>
        </p:spPr>
      </p:pic>
      <p:sp>
        <p:nvSpPr>
          <p:cNvPr id="3" name="Footer Placeholder 2"/>
          <p:cNvSpPr>
            <a:spLocks noGrp="1"/>
          </p:cNvSpPr>
          <p:nvPr>
            <p:ph type="ftr" sz="quarter" idx="11"/>
          </p:nvPr>
        </p:nvSpPr>
        <p:spPr/>
        <p:txBody>
          <a:bodyPr/>
          <a:lstStyle/>
          <a:p>
            <a:r>
              <a:rPr lang="et-EE"/>
              <a:t>Moodul 6: turu kaasamine</a:t>
            </a:r>
          </a:p>
        </p:txBody>
      </p:sp>
      <p:sp>
        <p:nvSpPr>
          <p:cNvPr id="4" name="Slide Number Placeholder 3"/>
          <p:cNvSpPr>
            <a:spLocks noGrp="1"/>
          </p:cNvSpPr>
          <p:nvPr>
            <p:ph type="sldNum" sz="quarter" idx="12"/>
          </p:nvPr>
        </p:nvSpPr>
        <p:spPr/>
        <p:txBody>
          <a:bodyPr/>
          <a:lstStyle/>
          <a:p>
            <a:fld id="{ABDDF610-95E4-4D46-B96C-4D9FBF39C128}" type="slidenum">
              <a:rPr lang="en-IE" smtClean="0"/>
              <a:pPr/>
              <a:t>21</a:t>
            </a:fld>
            <a:endParaRPr lang="en-IE"/>
          </a:p>
        </p:txBody>
      </p:sp>
      <p:sp>
        <p:nvSpPr>
          <p:cNvPr id="5" name="Title 4"/>
          <p:cNvSpPr>
            <a:spLocks noGrp="1"/>
          </p:cNvSpPr>
          <p:nvPr>
            <p:ph type="title"/>
          </p:nvPr>
        </p:nvSpPr>
        <p:spPr/>
        <p:txBody>
          <a:bodyPr/>
          <a:lstStyle/>
          <a:p>
            <a:r>
              <a:rPr lang="et-EE" noProof="0"/>
              <a:t>Riskide juhtimine</a:t>
            </a:r>
          </a:p>
        </p:txBody>
      </p:sp>
      <p:sp>
        <p:nvSpPr>
          <p:cNvPr id="6" name="Text Placeholder 5"/>
          <p:cNvSpPr>
            <a:spLocks noGrp="1"/>
          </p:cNvSpPr>
          <p:nvPr>
            <p:ph type="body" sz="quarter" idx="13"/>
          </p:nvPr>
        </p:nvSpPr>
        <p:spPr/>
        <p:txBody>
          <a:bodyPr/>
          <a:lstStyle/>
          <a:p>
            <a:pPr marL="0"/>
            <a:r>
              <a:rPr lang="et-EE" noProof="0"/>
              <a:t>Mõistke turu kaasamisega seotud riske</a:t>
            </a:r>
          </a:p>
        </p:txBody>
      </p:sp>
      <p:sp>
        <p:nvSpPr>
          <p:cNvPr id="7" name="Content Placeholder 1"/>
          <p:cNvSpPr>
            <a:spLocks noGrp="1"/>
          </p:cNvSpPr>
          <p:nvPr>
            <p:ph idx="1"/>
          </p:nvPr>
        </p:nvSpPr>
        <p:spPr>
          <a:xfrm>
            <a:off x="457200" y="1916832"/>
            <a:ext cx="5122912" cy="3888432"/>
          </a:xfrm>
        </p:spPr>
        <p:txBody>
          <a:bodyPr>
            <a:noAutofit/>
          </a:bodyPr>
          <a:lstStyle/>
          <a:p>
            <a:r>
              <a:rPr lang="et-EE" sz="2400" noProof="0" dirty="0"/>
              <a:t>Ebaõiglane eelispositsioon ühele tarnijale</a:t>
            </a:r>
          </a:p>
          <a:p>
            <a:r>
              <a:rPr lang="et-EE" sz="2400" noProof="0" dirty="0"/>
              <a:t>Eelistamise süüdistused </a:t>
            </a:r>
          </a:p>
          <a:p>
            <a:r>
              <a:rPr lang="et-EE" sz="2400" noProof="0" dirty="0"/>
              <a:t>Kaasamise viis, mis seab ühe tarnijarühma ebasoodsasse olukorda </a:t>
            </a:r>
          </a:p>
          <a:p>
            <a:r>
              <a:rPr lang="et-EE" sz="2400" noProof="0" dirty="0"/>
              <a:t>Tehnilise kirjelduse või nõuete kujundamine ühele potentsiaalsele tarnijale või lahendusele soodsalt</a:t>
            </a:r>
          </a:p>
          <a:p>
            <a:r>
              <a:rPr lang="et-EE" sz="2400" noProof="0" dirty="0"/>
              <a:t>Tarnija intellektuaalomandi õiguste või kaubanduslikult tundliku teabe kaitseta jätmine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t-EE"/>
              <a:t>Moodul 6: turu kaasamine</a:t>
            </a:r>
          </a:p>
        </p:txBody>
      </p:sp>
      <p:sp>
        <p:nvSpPr>
          <p:cNvPr id="4" name="Slide Number Placeholder 3"/>
          <p:cNvSpPr>
            <a:spLocks noGrp="1"/>
          </p:cNvSpPr>
          <p:nvPr>
            <p:ph type="sldNum" sz="quarter" idx="12"/>
          </p:nvPr>
        </p:nvSpPr>
        <p:spPr/>
        <p:txBody>
          <a:bodyPr/>
          <a:lstStyle/>
          <a:p>
            <a:fld id="{ABDDF610-95E4-4D46-B96C-4D9FBF39C128}" type="slidenum">
              <a:rPr lang="en-IE" smtClean="0"/>
              <a:pPr/>
              <a:t>22</a:t>
            </a:fld>
            <a:endParaRPr lang="en-IE"/>
          </a:p>
        </p:txBody>
      </p:sp>
      <p:sp>
        <p:nvSpPr>
          <p:cNvPr id="5" name="Title 4"/>
          <p:cNvSpPr>
            <a:spLocks noGrp="1"/>
          </p:cNvSpPr>
          <p:nvPr>
            <p:ph type="title"/>
          </p:nvPr>
        </p:nvSpPr>
        <p:spPr/>
        <p:txBody>
          <a:bodyPr/>
          <a:lstStyle/>
          <a:p>
            <a:r>
              <a:rPr lang="et-EE" noProof="0"/>
              <a:t>Riskide juhtimine</a:t>
            </a:r>
          </a:p>
        </p:txBody>
      </p:sp>
      <p:sp>
        <p:nvSpPr>
          <p:cNvPr id="6" name="Text Placeholder 5"/>
          <p:cNvSpPr>
            <a:spLocks noGrp="1"/>
          </p:cNvSpPr>
          <p:nvPr>
            <p:ph type="body" sz="quarter" idx="13"/>
          </p:nvPr>
        </p:nvSpPr>
        <p:spPr/>
        <p:txBody>
          <a:bodyPr/>
          <a:lstStyle/>
          <a:p>
            <a:pPr marL="0"/>
            <a:r>
              <a:rPr lang="et-EE" noProof="0"/>
              <a:t>Lihtsad meetmed riskide juhtimiseks</a:t>
            </a:r>
          </a:p>
        </p:txBody>
      </p:sp>
      <p:sp>
        <p:nvSpPr>
          <p:cNvPr id="7" name="Content Placeholder 1"/>
          <p:cNvSpPr>
            <a:spLocks noGrp="1"/>
          </p:cNvSpPr>
          <p:nvPr>
            <p:ph idx="1"/>
          </p:nvPr>
        </p:nvSpPr>
        <p:spPr>
          <a:xfrm>
            <a:off x="457200" y="1772816"/>
            <a:ext cx="7715200" cy="3888432"/>
          </a:xfrm>
        </p:spPr>
        <p:txBody>
          <a:bodyPr>
            <a:noAutofit/>
          </a:bodyPr>
          <a:lstStyle/>
          <a:p>
            <a:pPr>
              <a:spcAft>
                <a:spcPts val="600"/>
              </a:spcAft>
            </a:pPr>
            <a:r>
              <a:rPr lang="et-EE" sz="2400" noProof="0"/>
              <a:t>Olge õiglane, avatud ja läbipaistev.</a:t>
            </a:r>
          </a:p>
          <a:p>
            <a:pPr>
              <a:spcAft>
                <a:spcPts val="600"/>
              </a:spcAft>
            </a:pPr>
            <a:r>
              <a:rPr lang="et-EE" sz="2400" noProof="0"/>
              <a:t>Kavandage, kuidas ja millal te turgu kaasate.</a:t>
            </a:r>
          </a:p>
          <a:p>
            <a:pPr>
              <a:spcAft>
                <a:spcPts val="600"/>
              </a:spcAft>
            </a:pPr>
            <a:r>
              <a:rPr lang="et-EE" sz="2400" noProof="0"/>
              <a:t>Tehke protsess kõigile tarnijatele selgeks ja hallake ootusi.</a:t>
            </a:r>
          </a:p>
          <a:p>
            <a:pPr>
              <a:spcAft>
                <a:spcPts val="600"/>
              </a:spcAft>
            </a:pPr>
            <a:r>
              <a:rPr lang="et-EE" sz="2400" noProof="0"/>
              <a:t>Kohelge kõiki tarnijaid võrdselt, ärge diskrimineerige.</a:t>
            </a:r>
          </a:p>
          <a:p>
            <a:pPr>
              <a:spcAft>
                <a:spcPts val="600"/>
              </a:spcAft>
            </a:pPr>
            <a:r>
              <a:rPr lang="et-EE" sz="2400" noProof="0"/>
              <a:t>Jagage sama teavet kõigi tarnijatega.</a:t>
            </a:r>
          </a:p>
          <a:p>
            <a:pPr>
              <a:spcAft>
                <a:spcPts val="600"/>
              </a:spcAft>
            </a:pPr>
            <a:r>
              <a:rPr lang="et-EE" sz="2400" noProof="0"/>
              <a:t>Protokollige oma kohtumisi.</a:t>
            </a:r>
          </a:p>
          <a:p>
            <a:pPr>
              <a:spcAft>
                <a:spcPts val="600"/>
              </a:spcAft>
            </a:pPr>
            <a:r>
              <a:rPr lang="et-EE" sz="2400" noProof="0"/>
              <a:t>Tehke tarnijatele selgeks, mida turu kaasamise protsessis jagatakse ja mida mitte.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t-EE" sz="3200" noProof="0"/>
              <a:t>Lisasuunised</a:t>
            </a:r>
          </a:p>
        </p:txBody>
      </p:sp>
      <p:pic>
        <p:nvPicPr>
          <p:cNvPr id="8" name="Picture 7" descr="g46424.png"/>
          <p:cNvPicPr>
            <a:picLocks noChangeAspect="1"/>
          </p:cNvPicPr>
          <p:nvPr/>
        </p:nvPicPr>
        <p:blipFill>
          <a:blip r:embed="rId3" cstate="email">
            <a:lum contrast="10000"/>
          </a:blip>
          <a:srcRect/>
          <a:stretch>
            <a:fillRect/>
          </a:stretch>
        </p:blipFill>
        <p:spPr>
          <a:xfrm rot="5400000">
            <a:off x="107503" y="5500565"/>
            <a:ext cx="1080121" cy="144016"/>
          </a:xfrm>
          <a:prstGeom prst="rect">
            <a:avLst/>
          </a:prstGeom>
          <a:ln w="19050">
            <a:solidFill>
              <a:schemeClr val="bg1"/>
            </a:solidFill>
          </a:ln>
        </p:spPr>
      </p:pic>
      <p:sp>
        <p:nvSpPr>
          <p:cNvPr id="5" name="TextBox 4">
            <a:extLst>
              <a:ext uri="{FF2B5EF4-FFF2-40B4-BE49-F238E27FC236}">
                <a16:creationId xmlns:a16="http://schemas.microsoft.com/office/drawing/2014/main" id="{155D9F63-572E-4214-8DF2-F09B34108BAD}"/>
              </a:ext>
            </a:extLst>
          </p:cNvPr>
          <p:cNvSpPr txBox="1"/>
          <p:nvPr/>
        </p:nvSpPr>
        <p:spPr>
          <a:xfrm>
            <a:off x="575554" y="1282353"/>
            <a:ext cx="4932549" cy="3970318"/>
          </a:xfrm>
          <a:prstGeom prst="rect">
            <a:avLst/>
          </a:prstGeom>
          <a:noFill/>
        </p:spPr>
        <p:txBody>
          <a:bodyPr wrap="square" rtlCol="0">
            <a:spAutoFit/>
          </a:bodyPr>
          <a:lstStyle/>
          <a:p>
            <a:r>
              <a:rPr lang="et-EE" sz="2800" dirty="0">
                <a:solidFill>
                  <a:srgbClr val="9BB51B"/>
                </a:solidFill>
                <a:hlinkClick r:id="rId4"/>
              </a:rPr>
              <a:t>Turu kaasamise parimate tavade aruanne</a:t>
            </a:r>
            <a:r>
              <a:rPr lang="et-EE" sz="2800" dirty="0">
                <a:solidFill>
                  <a:srgbClr val="9BB51B"/>
                </a:solidFill>
              </a:rPr>
              <a:t> (2018)</a:t>
            </a:r>
          </a:p>
          <a:p>
            <a:endParaRPr lang="en-GB" sz="2800" dirty="0">
              <a:solidFill>
                <a:srgbClr val="9BB51B"/>
              </a:solidFill>
              <a:hlinkClick r:id="rId5"/>
            </a:endParaRPr>
          </a:p>
          <a:p>
            <a:r>
              <a:rPr lang="et-EE" sz="2800" dirty="0">
                <a:solidFill>
                  <a:srgbClr val="9BB51B"/>
                </a:solidFill>
                <a:hlinkClick r:id="rId6"/>
              </a:rPr>
              <a:t>Keskkonnahoidlik ostmine</a:t>
            </a:r>
            <a:r>
              <a:rPr lang="et-EE" sz="2800" dirty="0">
                <a:solidFill>
                  <a:srgbClr val="9BB51B"/>
                </a:solidFill>
              </a:rPr>
              <a:t>        (3. väljaanne, 2016)</a:t>
            </a:r>
          </a:p>
          <a:p>
            <a:endParaRPr lang="en-GB" sz="2800" dirty="0">
              <a:solidFill>
                <a:srgbClr val="9BB51B"/>
              </a:solidFill>
              <a:hlinkClick r:id="rId7"/>
            </a:endParaRPr>
          </a:p>
          <a:p>
            <a:r>
              <a:rPr lang="et-EE" sz="2800" dirty="0">
                <a:solidFill>
                  <a:srgbClr val="9BB51B"/>
                </a:solidFill>
                <a:hlinkClick r:id="rId7"/>
              </a:rPr>
              <a:t>Procura+ käsiraamat</a:t>
            </a:r>
            <a:r>
              <a:rPr lang="et-EE" sz="2800" dirty="0">
                <a:solidFill>
                  <a:srgbClr val="9BB51B"/>
                </a:solidFill>
              </a:rPr>
              <a:t>                   (3. väljaanne, 2016)</a:t>
            </a:r>
          </a:p>
          <a:p>
            <a:endParaRPr lang="en-GB" sz="2800" dirty="0"/>
          </a:p>
        </p:txBody>
      </p:sp>
      <p:sp>
        <p:nvSpPr>
          <p:cNvPr id="9" name="Content Placeholder 12"/>
          <p:cNvSpPr txBox="1">
            <a:spLocks/>
          </p:cNvSpPr>
          <p:nvPr/>
        </p:nvSpPr>
        <p:spPr>
          <a:xfrm>
            <a:off x="721668" y="5032512"/>
            <a:ext cx="7848872" cy="1080120"/>
          </a:xfrm>
          <a:prstGeom prst="rect">
            <a:avLst/>
          </a:prstGeom>
          <a:solidFill>
            <a:schemeClr val="tx1">
              <a:lumMod val="20000"/>
              <a:lumOff val="80000"/>
            </a:schemeClr>
          </a:solidFill>
        </p:spPr>
        <p:txBody>
          <a:bodyPr vert="horz" lIns="91440" tIns="45720" rIns="91440" bIns="45720" rtlCol="0" anchor="ctr">
            <a:normAutofit fontScale="92500" lnSpcReduction="10000"/>
          </a:bodyPr>
          <a:lstStyle/>
          <a:p>
            <a:pPr marL="182563"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t-EE" sz="1100" b="0" i="0" u="none" strike="noStrike" cap="none" normalizeH="0" baseline="0" noProof="0" dirty="0">
                <a:ln>
                  <a:noFill/>
                </a:ln>
                <a:solidFill>
                  <a:schemeClr val="accent1"/>
                </a:solidFill>
                <a:uLnTx/>
                <a:uFillTx/>
                <a:latin typeface="+mn-lt"/>
                <a:ea typeface="+mn-ea"/>
                <a:cs typeface="+mn-cs"/>
              </a:rPr>
              <a:t>Euroopa Komisjoni jaoks töötas vahendipaketi välja ICLEI – kohalikud omavalitsused keskkonnasäästvuse teenistuses</a:t>
            </a:r>
          </a:p>
          <a:p>
            <a:pPr marL="182563" lvl="0" algn="ctr">
              <a:spcBef>
                <a:spcPct val="20000"/>
              </a:spcBef>
              <a:defRPr/>
            </a:pPr>
            <a:r>
              <a:rPr lang="et-EE" sz="1100" b="1" dirty="0">
                <a:solidFill>
                  <a:schemeClr val="accent1"/>
                </a:solidFill>
              </a:rPr>
              <a:t>Mooduli autor: </a:t>
            </a:r>
            <a:r>
              <a:rPr lang="et-EE" sz="1100" dirty="0">
                <a:solidFill>
                  <a:schemeClr val="accent1"/>
                </a:solidFill>
              </a:rPr>
              <a:t>ICLEI – kohalikud omavalitsused keskkonnasäästvuse teenistuses</a:t>
            </a:r>
            <a:r>
              <a:rPr lang="et-EE" sz="1100" b="1" dirty="0">
                <a:solidFill>
                  <a:schemeClr val="accent1"/>
                </a:solidFill>
              </a:rPr>
              <a:t> </a:t>
            </a:r>
          </a:p>
          <a:p>
            <a:pPr marL="182563" lvl="0" algn="ctr">
              <a:spcBef>
                <a:spcPct val="20000"/>
              </a:spcBef>
              <a:defRPr/>
            </a:pPr>
            <a:r>
              <a:rPr kumimoji="0" lang="et-EE" sz="1100" b="1" i="0" u="none" strike="noStrike" cap="none" normalizeH="0" baseline="0" noProof="0" dirty="0">
                <a:ln>
                  <a:noFill/>
                </a:ln>
                <a:solidFill>
                  <a:schemeClr val="accent1"/>
                </a:solidFill>
                <a:uLnTx/>
                <a:uFillTx/>
                <a:latin typeface="+mn-lt"/>
                <a:ea typeface="+mn-ea"/>
                <a:cs typeface="+mn-cs"/>
              </a:rPr>
              <a:t>Omanik, toimetaja: </a:t>
            </a:r>
            <a:r>
              <a:rPr kumimoji="0" lang="et-EE" sz="1100" b="0" i="0" u="none" strike="noStrike" cap="none" normalizeH="0" baseline="0" noProof="0" dirty="0">
                <a:ln>
                  <a:noFill/>
                </a:ln>
                <a:solidFill>
                  <a:schemeClr val="accent1"/>
                </a:solidFill>
                <a:uLnTx/>
                <a:uFillTx/>
                <a:latin typeface="+mn-lt"/>
                <a:ea typeface="+mn-ea"/>
                <a:cs typeface="+mn-cs"/>
              </a:rPr>
              <a:t>Euroopa Komisjon, keskkonna peadirektoraat, 2019</a:t>
            </a:r>
          </a:p>
          <a:p>
            <a:pPr marL="182563"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t-EE" sz="1100" b="1" dirty="0">
                <a:solidFill>
                  <a:schemeClr val="accent1"/>
                </a:solidFill>
              </a:rPr>
              <a:t>Fotod:</a:t>
            </a:r>
            <a:r>
              <a:rPr lang="et-EE" sz="1100" dirty="0">
                <a:solidFill>
                  <a:schemeClr val="accent1"/>
                </a:solidFill>
              </a:rPr>
              <a:t> Pixabay.com, Creative Commonsi CCO litsentsi alusel</a:t>
            </a:r>
          </a:p>
          <a:p>
            <a:pPr marL="182563" lvl="0" algn="ctr">
              <a:spcBef>
                <a:spcPct val="20000"/>
              </a:spcBef>
              <a:defRPr/>
            </a:pPr>
            <a:r>
              <a:rPr kumimoji="0" lang="et-EE" sz="1100" b="1" i="0" u="none" strike="noStrike" cap="none" normalizeH="0" baseline="0" noProof="0" dirty="0">
                <a:ln>
                  <a:noFill/>
                </a:ln>
                <a:solidFill>
                  <a:schemeClr val="accent1"/>
                </a:solidFill>
                <a:uLnTx/>
                <a:uFillTx/>
                <a:latin typeface="+mn-lt"/>
                <a:ea typeface="+mn-ea"/>
                <a:cs typeface="+mn-cs"/>
              </a:rPr>
              <a:t>Vastutuse välistamine: </a:t>
            </a:r>
            <a:r>
              <a:rPr lang="et-EE" sz="1100" dirty="0">
                <a:solidFill>
                  <a:schemeClr val="accent1"/>
                </a:solidFill>
              </a:rPr>
              <a:t>käesolev vahendipakett on komisjoni talituste suunav dokument ja seda ei saa kuidagi sellele institutsioonile siduvaks pidada. </a:t>
            </a:r>
            <a:r>
              <a:rPr kumimoji="0" lang="et-EE" sz="1100" i="0" u="none" strike="noStrike" cap="none" normalizeH="0" noProof="0" dirty="0">
                <a:ln>
                  <a:noFill/>
                </a:ln>
                <a:solidFill>
                  <a:schemeClr val="accent1"/>
                </a:solidFill>
                <a:uLnTx/>
                <a:uFillTx/>
                <a:latin typeface="+mn-lt"/>
                <a:ea typeface="+mn-ea"/>
                <a:cs typeface="+mn-cs"/>
              </a:rPr>
              <a:t>Euroopa Komisjon ega ükski komisjoni nimel tegutsev isik ei vastuta käesolevas dokumendis oleva teabe võimaliku kasutamise eest.</a:t>
            </a:r>
          </a:p>
        </p:txBody>
      </p:sp>
      <p:sp>
        <p:nvSpPr>
          <p:cNvPr id="10" name="Content Placeholder 20"/>
          <p:cNvSpPr>
            <a:spLocks noGrp="1"/>
          </p:cNvSpPr>
          <p:nvPr>
            <p:ph sz="half" idx="2"/>
          </p:nvPr>
        </p:nvSpPr>
        <p:spPr>
          <a:xfrm>
            <a:off x="5940152" y="1282353"/>
            <a:ext cx="2520280" cy="3010743"/>
          </a:xfrm>
        </p:spPr>
        <p:txBody>
          <a:bodyPr>
            <a:normAutofit/>
          </a:bodyPr>
          <a:lstStyle/>
          <a:p>
            <a:pPr marL="0" indent="0" algn="ctr">
              <a:spcAft>
                <a:spcPts val="1200"/>
              </a:spcAft>
              <a:buNone/>
            </a:pPr>
            <a:r>
              <a:rPr lang="et-EE" b="1" noProof="0" dirty="0"/>
              <a:t>KHRi tugiteenus</a:t>
            </a:r>
          </a:p>
          <a:p>
            <a:pPr marL="0" indent="0" algn="ctr">
              <a:spcBef>
                <a:spcPts val="0"/>
              </a:spcBef>
              <a:spcAft>
                <a:spcPts val="1200"/>
              </a:spcAft>
              <a:buNone/>
            </a:pPr>
            <a:r>
              <a:rPr lang="et-EE" noProof="0" dirty="0"/>
              <a:t>KHRi teemal abi saamiseks võtke ühendust ELi tasuta</a:t>
            </a:r>
          </a:p>
          <a:p>
            <a:pPr marL="0" indent="0" algn="ctr">
              <a:spcBef>
                <a:spcPts val="0"/>
              </a:spcBef>
              <a:buNone/>
            </a:pPr>
            <a:r>
              <a:rPr lang="et-EE" noProof="0" dirty="0"/>
              <a:t> </a:t>
            </a:r>
            <a:r>
              <a:rPr lang="et-EE" b="1" noProof="0" dirty="0">
                <a:hlinkClick r:id="rId8"/>
              </a:rPr>
              <a:t>tugiteenusega</a:t>
            </a:r>
          </a:p>
          <a:p>
            <a:pPr marL="0" indent="0">
              <a:buNone/>
            </a:pPr>
            <a:endParaRPr lang="en-GB" noProof="0" dirty="0"/>
          </a:p>
        </p:txBody>
      </p:sp>
    </p:spTree>
    <p:extLst>
      <p:ext uri="{BB962C8B-B14F-4D97-AF65-F5344CB8AC3E}">
        <p14:creationId xmlns:p14="http://schemas.microsoft.com/office/powerpoint/2010/main" val="3816617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Content Placeholder 26"/>
          <p:cNvSpPr>
            <a:spLocks noGrp="1"/>
          </p:cNvSpPr>
          <p:nvPr>
            <p:ph sz="half" idx="2"/>
          </p:nvPr>
        </p:nvSpPr>
        <p:spPr>
          <a:xfrm>
            <a:off x="457200" y="1387799"/>
            <a:ext cx="7715200" cy="2761281"/>
          </a:xfrm>
        </p:spPr>
        <p:txBody>
          <a:bodyPr lIns="72000" rIns="72000">
            <a:normAutofit lnSpcReduction="10000"/>
          </a:bodyPr>
          <a:lstStyle/>
          <a:p>
            <a:pPr marL="514350" indent="-514350">
              <a:buFont typeface="+mj-lt"/>
              <a:buAutoNum type="arabicPeriod"/>
            </a:pPr>
            <a:r>
              <a:rPr lang="et-EE" sz="2800" noProof="0"/>
              <a:t>Mida tähendab turu kaasamine ja milleks seda teha?</a:t>
            </a:r>
          </a:p>
          <a:p>
            <a:pPr marL="514350" indent="-514350">
              <a:buFont typeface="+mj-lt"/>
              <a:buAutoNum type="arabicPeriod"/>
            </a:pPr>
            <a:r>
              <a:rPr lang="et-EE" sz="2800" noProof="0"/>
              <a:t>Turu kaasamise õigusraamistik</a:t>
            </a:r>
          </a:p>
          <a:p>
            <a:pPr marL="514350" indent="-514350">
              <a:buFont typeface="+mj-lt"/>
              <a:buAutoNum type="arabicPeriod"/>
            </a:pPr>
            <a:r>
              <a:rPr lang="et-EE" sz="2800" noProof="0"/>
              <a:t>Turu kaasamise ettevalmistused</a:t>
            </a:r>
          </a:p>
          <a:p>
            <a:pPr marL="514350" indent="-514350">
              <a:buFont typeface="+mj-lt"/>
              <a:buAutoNum type="arabicPeriod"/>
            </a:pPr>
            <a:r>
              <a:rPr lang="et-EE" sz="2800" noProof="0"/>
              <a:t>Kuidas turgu kaasata?</a:t>
            </a:r>
          </a:p>
          <a:p>
            <a:pPr marL="514350" indent="-514350">
              <a:buFont typeface="+mj-lt"/>
              <a:buAutoNum type="arabicPeriod"/>
            </a:pPr>
            <a:r>
              <a:rPr lang="et-EE" sz="2800" noProof="0"/>
              <a:t>Riskide juhtimine</a:t>
            </a:r>
          </a:p>
        </p:txBody>
      </p:sp>
      <p:sp>
        <p:nvSpPr>
          <p:cNvPr id="6" name="Footer Placeholder 5"/>
          <p:cNvSpPr>
            <a:spLocks noGrp="1"/>
          </p:cNvSpPr>
          <p:nvPr>
            <p:ph type="ftr" sz="quarter" idx="11"/>
          </p:nvPr>
        </p:nvSpPr>
        <p:spPr/>
        <p:txBody>
          <a:bodyPr/>
          <a:lstStyle/>
          <a:p>
            <a:r>
              <a:rPr lang="et-EE"/>
              <a:t>Moodul 6: turu kaasamine</a:t>
            </a:r>
          </a:p>
        </p:txBody>
      </p:sp>
      <p:sp>
        <p:nvSpPr>
          <p:cNvPr id="7" name="Slide Number Placeholder 6"/>
          <p:cNvSpPr>
            <a:spLocks noGrp="1"/>
          </p:cNvSpPr>
          <p:nvPr>
            <p:ph type="sldNum" sz="quarter" idx="12"/>
          </p:nvPr>
        </p:nvSpPr>
        <p:spPr/>
        <p:txBody>
          <a:bodyPr/>
          <a:lstStyle/>
          <a:p>
            <a:fld id="{ABDDF610-95E4-4D46-B96C-4D9FBF39C128}" type="slidenum">
              <a:rPr lang="en-IE" smtClean="0"/>
              <a:pPr/>
              <a:t>3</a:t>
            </a:fld>
            <a:endParaRPr lang="en-IE"/>
          </a:p>
        </p:txBody>
      </p:sp>
      <p:sp>
        <p:nvSpPr>
          <p:cNvPr id="25" name="Title 24"/>
          <p:cNvSpPr>
            <a:spLocks noGrp="1"/>
          </p:cNvSpPr>
          <p:nvPr>
            <p:ph type="title"/>
          </p:nvPr>
        </p:nvSpPr>
        <p:spPr/>
        <p:txBody>
          <a:bodyPr/>
          <a:lstStyle/>
          <a:p>
            <a:r>
              <a:rPr lang="et-EE" noProof="0"/>
              <a:t>Mooduli 6 sisu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29208" y="2060848"/>
            <a:ext cx="4114800" cy="3888432"/>
          </a:xfrm>
        </p:spPr>
        <p:txBody>
          <a:bodyPr>
            <a:noAutofit/>
          </a:bodyPr>
          <a:lstStyle/>
          <a:p>
            <a:pPr marL="0" indent="0">
              <a:buNone/>
            </a:pPr>
            <a:r>
              <a:rPr lang="et-EE" sz="2400" noProof="0" dirty="0"/>
              <a:t>Selle eesmärgid on: </a:t>
            </a:r>
          </a:p>
          <a:p>
            <a:pPr marL="514350" indent="-514350"/>
            <a:r>
              <a:rPr lang="et-EE" sz="2400" b="1" noProof="0" dirty="0">
                <a:solidFill>
                  <a:schemeClr val="tx2"/>
                </a:solidFill>
              </a:rPr>
              <a:t>teha kindlaks</a:t>
            </a:r>
            <a:r>
              <a:rPr lang="et-EE" sz="2400" noProof="0" dirty="0"/>
              <a:t> potentsiaalseid pakkujaid ja/või lahendusi; </a:t>
            </a:r>
          </a:p>
          <a:p>
            <a:pPr marL="514350" indent="-514350"/>
            <a:r>
              <a:rPr lang="et-EE" sz="2400" b="1" noProof="0" dirty="0">
                <a:solidFill>
                  <a:schemeClr val="tx2"/>
                </a:solidFill>
              </a:rPr>
              <a:t>suurendada</a:t>
            </a:r>
            <a:r>
              <a:rPr lang="et-EE" sz="2400" noProof="0" dirty="0"/>
              <a:t> turu </a:t>
            </a:r>
            <a:r>
              <a:rPr lang="et-EE" sz="2400" b="1" noProof="0" dirty="0">
                <a:solidFill>
                  <a:schemeClr val="tx2"/>
                </a:solidFill>
              </a:rPr>
              <a:t>suutlikkust</a:t>
            </a:r>
            <a:r>
              <a:rPr lang="et-EE" sz="2400" noProof="0" dirty="0"/>
              <a:t> nõuet (nõudeid) täita; </a:t>
            </a:r>
          </a:p>
          <a:p>
            <a:pPr marL="514350" indent="-514350"/>
            <a:r>
              <a:rPr lang="et-EE" sz="2400" b="1" noProof="0" dirty="0">
                <a:solidFill>
                  <a:schemeClr val="tx2"/>
                </a:solidFill>
              </a:rPr>
              <a:t>anda teavet</a:t>
            </a:r>
            <a:r>
              <a:rPr lang="et-EE" sz="2400" noProof="0" dirty="0"/>
              <a:t> hanke ja lepingu koostamiseks;</a:t>
            </a:r>
          </a:p>
          <a:p>
            <a:pPr marL="514350" indent="-514350"/>
            <a:r>
              <a:rPr lang="et-EE" sz="2400" b="1" noProof="0" dirty="0">
                <a:solidFill>
                  <a:schemeClr val="tx2"/>
                </a:solidFill>
              </a:rPr>
              <a:t>aidata tarnijatel</a:t>
            </a:r>
            <a:r>
              <a:rPr lang="et-EE" sz="2400" noProof="0" dirty="0"/>
              <a:t> teha tugevaid pakkumusi.</a:t>
            </a:r>
          </a:p>
        </p:txBody>
      </p:sp>
      <p:sp>
        <p:nvSpPr>
          <p:cNvPr id="3" name="Footer Placeholder 2"/>
          <p:cNvSpPr>
            <a:spLocks noGrp="1"/>
          </p:cNvSpPr>
          <p:nvPr>
            <p:ph type="ftr" sz="quarter" idx="11"/>
          </p:nvPr>
        </p:nvSpPr>
        <p:spPr/>
        <p:txBody>
          <a:bodyPr/>
          <a:lstStyle/>
          <a:p>
            <a:r>
              <a:rPr lang="et-EE"/>
              <a:t>Moodul 6: turu kaasamine</a:t>
            </a:r>
          </a:p>
        </p:txBody>
      </p:sp>
      <p:sp>
        <p:nvSpPr>
          <p:cNvPr id="4" name="Slide Number Placeholder 3"/>
          <p:cNvSpPr>
            <a:spLocks noGrp="1"/>
          </p:cNvSpPr>
          <p:nvPr>
            <p:ph type="sldNum" sz="quarter" idx="12"/>
          </p:nvPr>
        </p:nvSpPr>
        <p:spPr/>
        <p:txBody>
          <a:bodyPr/>
          <a:lstStyle/>
          <a:p>
            <a:fld id="{ABDDF610-95E4-4D46-B96C-4D9FBF39C128}" type="slidenum">
              <a:rPr lang="en-IE" smtClean="0"/>
              <a:pPr/>
              <a:t>4</a:t>
            </a:fld>
            <a:endParaRPr lang="en-IE"/>
          </a:p>
        </p:txBody>
      </p:sp>
      <p:sp>
        <p:nvSpPr>
          <p:cNvPr id="5" name="Title 4"/>
          <p:cNvSpPr>
            <a:spLocks noGrp="1"/>
          </p:cNvSpPr>
          <p:nvPr>
            <p:ph type="title"/>
          </p:nvPr>
        </p:nvSpPr>
        <p:spPr/>
        <p:txBody>
          <a:bodyPr/>
          <a:lstStyle/>
          <a:p>
            <a:r>
              <a:rPr lang="et-EE" noProof="0"/>
              <a:t>Mida tähendab turu kaasamine?</a:t>
            </a:r>
          </a:p>
        </p:txBody>
      </p:sp>
      <p:sp>
        <p:nvSpPr>
          <p:cNvPr id="6" name="Text Placeholder 5"/>
          <p:cNvSpPr>
            <a:spLocks noGrp="1"/>
          </p:cNvSpPr>
          <p:nvPr>
            <p:ph type="body" sz="quarter" idx="13"/>
          </p:nvPr>
        </p:nvSpPr>
        <p:spPr/>
        <p:txBody>
          <a:bodyPr/>
          <a:lstStyle/>
          <a:p>
            <a:pPr marL="0"/>
            <a:r>
              <a:rPr lang="et-EE" noProof="0"/>
              <a:t>Turu kaasamine on protsess, mis toimub enne ja pärast hanget ning selle ajal.</a:t>
            </a:r>
          </a:p>
        </p:txBody>
      </p:sp>
      <p:pic>
        <p:nvPicPr>
          <p:cNvPr id="6146" name="Picture 2" descr="Meeting, Talk, Entertainment, Together, Cooperation"/>
          <p:cNvPicPr>
            <a:picLocks noChangeAspect="1" noChangeArrowheads="1"/>
          </p:cNvPicPr>
          <p:nvPr/>
        </p:nvPicPr>
        <p:blipFill>
          <a:blip r:embed="rId3" cstate="email"/>
          <a:srcRect/>
          <a:stretch>
            <a:fillRect/>
          </a:stretch>
        </p:blipFill>
        <p:spPr bwMode="auto">
          <a:xfrm>
            <a:off x="4499992" y="2204864"/>
            <a:ext cx="3761656" cy="3761657"/>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60848"/>
            <a:ext cx="5554960" cy="3888432"/>
          </a:xfrm>
        </p:spPr>
        <p:txBody>
          <a:bodyPr>
            <a:noAutofit/>
          </a:bodyPr>
          <a:lstStyle/>
          <a:p>
            <a:r>
              <a:rPr lang="et-EE" sz="2400" noProof="0"/>
              <a:t>muuta ja parandada hanke kavandamise ja haldamise viisi;</a:t>
            </a:r>
          </a:p>
          <a:p>
            <a:r>
              <a:rPr lang="et-EE" sz="2400" noProof="0"/>
              <a:t>aidata turgu paremini mõista ja saada arukamaks ostjaks;</a:t>
            </a:r>
          </a:p>
          <a:p>
            <a:r>
              <a:rPr lang="et-EE" sz="2400" noProof="0"/>
              <a:t>suurendada teie usaldusväärsust ja usutavust tarnijate silmis ning saada eelistatud ostjaks;</a:t>
            </a:r>
          </a:p>
          <a:p>
            <a:r>
              <a:rPr lang="et-EE" sz="2400" noProof="0"/>
              <a:t>luua turul tingimused säästvate ja innovatiivsete lahenduste jaoks.</a:t>
            </a:r>
          </a:p>
        </p:txBody>
      </p:sp>
      <p:sp>
        <p:nvSpPr>
          <p:cNvPr id="3" name="Footer Placeholder 2"/>
          <p:cNvSpPr>
            <a:spLocks noGrp="1"/>
          </p:cNvSpPr>
          <p:nvPr>
            <p:ph type="ftr" sz="quarter" idx="11"/>
          </p:nvPr>
        </p:nvSpPr>
        <p:spPr/>
        <p:txBody>
          <a:bodyPr/>
          <a:lstStyle/>
          <a:p>
            <a:r>
              <a:rPr lang="et-EE"/>
              <a:t>Moodul 6: turu kaasamine</a:t>
            </a:r>
          </a:p>
        </p:txBody>
      </p:sp>
      <p:sp>
        <p:nvSpPr>
          <p:cNvPr id="4" name="Slide Number Placeholder 3"/>
          <p:cNvSpPr>
            <a:spLocks noGrp="1"/>
          </p:cNvSpPr>
          <p:nvPr>
            <p:ph type="sldNum" sz="quarter" idx="12"/>
          </p:nvPr>
        </p:nvSpPr>
        <p:spPr/>
        <p:txBody>
          <a:bodyPr/>
          <a:lstStyle/>
          <a:p>
            <a:fld id="{ABDDF610-95E4-4D46-B96C-4D9FBF39C128}" type="slidenum">
              <a:rPr lang="en-IE" smtClean="0"/>
              <a:pPr/>
              <a:t>5</a:t>
            </a:fld>
            <a:endParaRPr lang="en-IE"/>
          </a:p>
        </p:txBody>
      </p:sp>
      <p:sp>
        <p:nvSpPr>
          <p:cNvPr id="5" name="Title 4"/>
          <p:cNvSpPr>
            <a:spLocks noGrp="1"/>
          </p:cNvSpPr>
          <p:nvPr>
            <p:ph type="title"/>
          </p:nvPr>
        </p:nvSpPr>
        <p:spPr/>
        <p:txBody>
          <a:bodyPr/>
          <a:lstStyle/>
          <a:p>
            <a:r>
              <a:rPr lang="et-EE" noProof="0"/>
              <a:t>Milleks turgu kaasata?</a:t>
            </a:r>
          </a:p>
        </p:txBody>
      </p:sp>
      <p:sp>
        <p:nvSpPr>
          <p:cNvPr id="6" name="Text Placeholder 5"/>
          <p:cNvSpPr>
            <a:spLocks noGrp="1"/>
          </p:cNvSpPr>
          <p:nvPr>
            <p:ph type="body" sz="quarter" idx="13"/>
          </p:nvPr>
        </p:nvSpPr>
        <p:spPr/>
        <p:txBody>
          <a:bodyPr/>
          <a:lstStyle/>
          <a:p>
            <a:pPr marL="0"/>
            <a:r>
              <a:rPr lang="et-EE" noProof="0"/>
              <a:t>Turu tõhus kaasamine võib</a:t>
            </a:r>
          </a:p>
        </p:txBody>
      </p:sp>
      <p:pic>
        <p:nvPicPr>
          <p:cNvPr id="2052" name="Picture 4" descr="Fax, White Male, 3D Model, Isolated, 3D, Model"/>
          <p:cNvPicPr>
            <a:picLocks noChangeAspect="1" noChangeArrowheads="1"/>
          </p:cNvPicPr>
          <p:nvPr/>
        </p:nvPicPr>
        <p:blipFill>
          <a:blip r:embed="rId3" cstate="email"/>
          <a:srcRect/>
          <a:stretch>
            <a:fillRect/>
          </a:stretch>
        </p:blipFill>
        <p:spPr bwMode="auto">
          <a:xfrm>
            <a:off x="6084168" y="2276872"/>
            <a:ext cx="2144326" cy="2969569"/>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60848"/>
            <a:ext cx="5122912" cy="3888432"/>
          </a:xfrm>
        </p:spPr>
        <p:txBody>
          <a:bodyPr>
            <a:noAutofit/>
          </a:bodyPr>
          <a:lstStyle/>
          <a:p>
            <a:pPr marL="0">
              <a:buNone/>
            </a:pPr>
            <a:r>
              <a:rPr lang="et-EE" sz="2400" noProof="0"/>
              <a:t>Direktiivi 2014/24/EL artiklis nr 40 märgitakse: </a:t>
            </a:r>
          </a:p>
          <a:p>
            <a:pPr marL="0">
              <a:buNone/>
            </a:pPr>
            <a:endParaRPr lang="en-GB" sz="2400" noProof="0" dirty="0"/>
          </a:p>
          <a:p>
            <a:pPr marL="0">
              <a:buNone/>
            </a:pPr>
            <a:r>
              <a:rPr lang="et-EE" sz="2400" noProof="0"/>
              <a:t>„Enne hankemenetluse käivitamist võivad </a:t>
            </a:r>
            <a:r>
              <a:rPr lang="et-EE" sz="2400" b="1" noProof="0"/>
              <a:t>avaliku sektori hankijad läbi viia turu-uuringud</a:t>
            </a:r>
            <a:r>
              <a:rPr lang="et-EE" sz="2400" noProof="0"/>
              <a:t> eesmärgiga valmistada riigihanget ette ning teavitada ettevõtjaid oma hankeplaanidest ja nõuetest.“</a:t>
            </a:r>
          </a:p>
        </p:txBody>
      </p:sp>
      <p:sp>
        <p:nvSpPr>
          <p:cNvPr id="3" name="Footer Placeholder 2"/>
          <p:cNvSpPr>
            <a:spLocks noGrp="1"/>
          </p:cNvSpPr>
          <p:nvPr>
            <p:ph type="ftr" sz="quarter" idx="11"/>
          </p:nvPr>
        </p:nvSpPr>
        <p:spPr/>
        <p:txBody>
          <a:bodyPr/>
          <a:lstStyle/>
          <a:p>
            <a:r>
              <a:rPr lang="et-EE"/>
              <a:t>Moodul 6: turu kaasamine</a:t>
            </a:r>
          </a:p>
        </p:txBody>
      </p:sp>
      <p:sp>
        <p:nvSpPr>
          <p:cNvPr id="4" name="Slide Number Placeholder 3"/>
          <p:cNvSpPr>
            <a:spLocks noGrp="1"/>
          </p:cNvSpPr>
          <p:nvPr>
            <p:ph type="sldNum" sz="quarter" idx="12"/>
          </p:nvPr>
        </p:nvSpPr>
        <p:spPr/>
        <p:txBody>
          <a:bodyPr/>
          <a:lstStyle/>
          <a:p>
            <a:fld id="{ABDDF610-95E4-4D46-B96C-4D9FBF39C128}" type="slidenum">
              <a:rPr lang="en-IE" smtClean="0"/>
              <a:pPr/>
              <a:t>6</a:t>
            </a:fld>
            <a:endParaRPr lang="en-IE"/>
          </a:p>
        </p:txBody>
      </p:sp>
      <p:sp>
        <p:nvSpPr>
          <p:cNvPr id="5" name="Title 4"/>
          <p:cNvSpPr>
            <a:spLocks noGrp="1"/>
          </p:cNvSpPr>
          <p:nvPr>
            <p:ph type="title"/>
          </p:nvPr>
        </p:nvSpPr>
        <p:spPr/>
        <p:txBody>
          <a:bodyPr/>
          <a:lstStyle/>
          <a:p>
            <a:r>
              <a:rPr lang="et-EE" noProof="0" dirty="0"/>
              <a:t>Turu kaasamise õigusraamistik - EL</a:t>
            </a:r>
          </a:p>
        </p:txBody>
      </p:sp>
      <p:sp>
        <p:nvSpPr>
          <p:cNvPr id="6" name="Text Placeholder 5"/>
          <p:cNvSpPr>
            <a:spLocks noGrp="1"/>
          </p:cNvSpPr>
          <p:nvPr>
            <p:ph type="body" sz="quarter" idx="13"/>
          </p:nvPr>
        </p:nvSpPr>
        <p:spPr/>
        <p:txBody>
          <a:bodyPr/>
          <a:lstStyle/>
          <a:p>
            <a:pPr marL="0"/>
            <a:r>
              <a:rPr lang="et-EE" noProof="0" dirty="0"/>
              <a:t>Turu kaasamine kuulub Euroopa Liidu riigihangete direktiivide piiresse.</a:t>
            </a:r>
          </a:p>
        </p:txBody>
      </p:sp>
      <p:pic>
        <p:nvPicPr>
          <p:cNvPr id="28674" name="Picture 2" descr="Horizontal, Justice, Right, Law, Auction, Judge"/>
          <p:cNvPicPr>
            <a:picLocks noChangeAspect="1" noChangeArrowheads="1"/>
          </p:cNvPicPr>
          <p:nvPr/>
        </p:nvPicPr>
        <p:blipFill>
          <a:blip r:embed="rId3" cstate="email"/>
          <a:srcRect/>
          <a:stretch>
            <a:fillRect/>
          </a:stretch>
        </p:blipFill>
        <p:spPr bwMode="auto">
          <a:xfrm>
            <a:off x="5940152" y="2708920"/>
            <a:ext cx="2036798" cy="3267363"/>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07878"/>
            <a:ext cx="5050904" cy="4248472"/>
          </a:xfrm>
        </p:spPr>
        <p:txBody>
          <a:bodyPr>
            <a:noAutofit/>
          </a:bodyPr>
          <a:lstStyle/>
          <a:p>
            <a:pPr marL="0">
              <a:buNone/>
            </a:pPr>
            <a:r>
              <a:rPr lang="et-EE" sz="2400" noProof="0" dirty="0"/>
              <a:t> </a:t>
            </a:r>
          </a:p>
          <a:p>
            <a:pPr marL="0">
              <a:buNone/>
            </a:pPr>
            <a:r>
              <a:rPr lang="fi-FI" sz="2400" noProof="0" dirty="0"/>
              <a:t>§ 10.  Turu-uuring ja ettevõtja osalemine riigihanke</a:t>
            </a:r>
            <a:r>
              <a:rPr lang="et-EE" sz="2400" noProof="0" dirty="0"/>
              <a:t> </a:t>
            </a:r>
            <a:r>
              <a:rPr lang="fi-FI" sz="2400" noProof="0" dirty="0"/>
              <a:t>ettevalmistamisel</a:t>
            </a:r>
            <a:endParaRPr lang="et-EE" sz="2400" noProof="0" dirty="0"/>
          </a:p>
          <a:p>
            <a:pPr marL="0">
              <a:buNone/>
            </a:pPr>
            <a:r>
              <a:rPr lang="en-GB" sz="2400" noProof="0" dirty="0"/>
              <a:t> </a:t>
            </a:r>
          </a:p>
        </p:txBody>
      </p:sp>
      <p:sp>
        <p:nvSpPr>
          <p:cNvPr id="3" name="Footer Placeholder 2"/>
          <p:cNvSpPr>
            <a:spLocks noGrp="1"/>
          </p:cNvSpPr>
          <p:nvPr>
            <p:ph type="ftr" sz="quarter" idx="11"/>
          </p:nvPr>
        </p:nvSpPr>
        <p:spPr/>
        <p:txBody>
          <a:bodyPr/>
          <a:lstStyle/>
          <a:p>
            <a:r>
              <a:rPr lang="et-EE"/>
              <a:t>Moodul 6: turu kaasamine</a:t>
            </a:r>
          </a:p>
        </p:txBody>
      </p:sp>
      <p:sp>
        <p:nvSpPr>
          <p:cNvPr id="4" name="Slide Number Placeholder 3"/>
          <p:cNvSpPr>
            <a:spLocks noGrp="1"/>
          </p:cNvSpPr>
          <p:nvPr>
            <p:ph type="sldNum" sz="quarter" idx="12"/>
          </p:nvPr>
        </p:nvSpPr>
        <p:spPr/>
        <p:txBody>
          <a:bodyPr/>
          <a:lstStyle/>
          <a:p>
            <a:fld id="{ABDDF610-95E4-4D46-B96C-4D9FBF39C128}" type="slidenum">
              <a:rPr lang="en-IE" smtClean="0"/>
              <a:pPr/>
              <a:t>7</a:t>
            </a:fld>
            <a:endParaRPr lang="en-IE"/>
          </a:p>
        </p:txBody>
      </p:sp>
      <p:sp>
        <p:nvSpPr>
          <p:cNvPr id="5" name="Title 4"/>
          <p:cNvSpPr>
            <a:spLocks noGrp="1"/>
          </p:cNvSpPr>
          <p:nvPr>
            <p:ph type="title"/>
          </p:nvPr>
        </p:nvSpPr>
        <p:spPr/>
        <p:txBody>
          <a:bodyPr/>
          <a:lstStyle/>
          <a:p>
            <a:r>
              <a:rPr lang="et-EE" noProof="0" dirty="0"/>
              <a:t>Turu kaasamise õigusraamistik - Eesti</a:t>
            </a:r>
          </a:p>
        </p:txBody>
      </p:sp>
      <p:sp>
        <p:nvSpPr>
          <p:cNvPr id="6" name="Text Placeholder 5"/>
          <p:cNvSpPr>
            <a:spLocks noGrp="1"/>
          </p:cNvSpPr>
          <p:nvPr>
            <p:ph type="body" sz="quarter" idx="13"/>
          </p:nvPr>
        </p:nvSpPr>
        <p:spPr/>
        <p:txBody>
          <a:bodyPr/>
          <a:lstStyle/>
          <a:p>
            <a:pPr marL="0"/>
            <a:r>
              <a:rPr lang="et-EE" noProof="0" dirty="0"/>
              <a:t>Turu kaasamine on käsitletud ka Eesti Riigihangete seaduses:</a:t>
            </a:r>
          </a:p>
        </p:txBody>
      </p:sp>
      <p:pic>
        <p:nvPicPr>
          <p:cNvPr id="8" name="Picture 7">
            <a:extLst>
              <a:ext uri="{FF2B5EF4-FFF2-40B4-BE49-F238E27FC236}">
                <a16:creationId xmlns:a16="http://schemas.microsoft.com/office/drawing/2014/main" id="{13C711C4-F3DC-4923-A6A9-EFA006CB6831}"/>
              </a:ext>
            </a:extLst>
          </p:cNvPr>
          <p:cNvPicPr>
            <a:picLocks noChangeAspect="1"/>
          </p:cNvPicPr>
          <p:nvPr/>
        </p:nvPicPr>
        <p:blipFill>
          <a:blip r:embed="rId3"/>
          <a:stretch>
            <a:fillRect/>
          </a:stretch>
        </p:blipFill>
        <p:spPr>
          <a:xfrm>
            <a:off x="6228184" y="2112855"/>
            <a:ext cx="2042337" cy="3267739"/>
          </a:xfrm>
          <a:prstGeom prst="rect">
            <a:avLst/>
          </a:prstGeom>
        </p:spPr>
      </p:pic>
    </p:spTree>
    <p:extLst>
      <p:ext uri="{BB962C8B-B14F-4D97-AF65-F5344CB8AC3E}">
        <p14:creationId xmlns:p14="http://schemas.microsoft.com/office/powerpoint/2010/main" val="1787358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orizontal, Justice, Right, Law, Clause, Court"/>
          <p:cNvPicPr>
            <a:picLocks noChangeAspect="1" noChangeArrowheads="1"/>
          </p:cNvPicPr>
          <p:nvPr/>
        </p:nvPicPr>
        <p:blipFill>
          <a:blip r:embed="rId3" cstate="email"/>
          <a:srcRect/>
          <a:stretch>
            <a:fillRect/>
          </a:stretch>
        </p:blipFill>
        <p:spPr bwMode="auto">
          <a:xfrm>
            <a:off x="5652120" y="2348880"/>
            <a:ext cx="2880320" cy="2880320"/>
          </a:xfrm>
          <a:prstGeom prst="rect">
            <a:avLst/>
          </a:prstGeom>
          <a:noFill/>
        </p:spPr>
      </p:pic>
      <p:sp>
        <p:nvSpPr>
          <p:cNvPr id="2" name="Content Placeholder 1"/>
          <p:cNvSpPr>
            <a:spLocks noGrp="1"/>
          </p:cNvSpPr>
          <p:nvPr>
            <p:ph idx="1"/>
          </p:nvPr>
        </p:nvSpPr>
        <p:spPr>
          <a:xfrm>
            <a:off x="323528" y="1772816"/>
            <a:ext cx="5688632" cy="3888432"/>
          </a:xfrm>
        </p:spPr>
        <p:txBody>
          <a:bodyPr>
            <a:noAutofit/>
          </a:bodyPr>
          <a:lstStyle/>
          <a:p>
            <a:r>
              <a:rPr lang="et-EE" sz="2400" noProof="0" dirty="0"/>
              <a:t>Tuleb läbi viia läbipaistvalt ja mittediskrimineerivalt.</a:t>
            </a:r>
          </a:p>
          <a:p>
            <a:r>
              <a:rPr lang="et-EE" sz="2400" noProof="0" dirty="0"/>
              <a:t>Turu-uuringu tulemused ei tohi anda ebaõiglase eelise ühegi osalenud tarnija ees.</a:t>
            </a:r>
          </a:p>
          <a:p>
            <a:pPr lvl="1"/>
            <a:r>
              <a:rPr lang="et-EE" sz="2200" noProof="0" dirty="0"/>
              <a:t>Peab olema õiglane, avatud ja läbipaistev.</a:t>
            </a:r>
          </a:p>
          <a:p>
            <a:pPr lvl="1"/>
            <a:r>
              <a:rPr lang="et-EE" sz="2200" noProof="0" dirty="0"/>
              <a:t>Arutelud protokollida.</a:t>
            </a:r>
          </a:p>
          <a:p>
            <a:pPr lvl="1"/>
            <a:r>
              <a:rPr lang="et-EE" sz="2200" noProof="0" dirty="0"/>
              <a:t>Rakendada meetmeid aususe tagamiseks, nt andes sama teavet kõigile tarnijatele.</a:t>
            </a:r>
          </a:p>
          <a:p>
            <a:pPr lvl="1"/>
            <a:r>
              <a:rPr lang="et-EE" sz="2200" noProof="0" dirty="0"/>
              <a:t>Anda kõigile tarnijatele sama juurdepääs ja kohelda kõiki tarnijaid võrdselt.</a:t>
            </a:r>
          </a:p>
        </p:txBody>
      </p:sp>
      <p:sp>
        <p:nvSpPr>
          <p:cNvPr id="3" name="Footer Placeholder 2"/>
          <p:cNvSpPr>
            <a:spLocks noGrp="1"/>
          </p:cNvSpPr>
          <p:nvPr>
            <p:ph type="ftr" sz="quarter" idx="11"/>
          </p:nvPr>
        </p:nvSpPr>
        <p:spPr/>
        <p:txBody>
          <a:bodyPr/>
          <a:lstStyle/>
          <a:p>
            <a:r>
              <a:rPr lang="et-EE"/>
              <a:t>Moodul 6: turu kaasamine</a:t>
            </a:r>
          </a:p>
        </p:txBody>
      </p:sp>
      <p:sp>
        <p:nvSpPr>
          <p:cNvPr id="4" name="Slide Number Placeholder 3"/>
          <p:cNvSpPr>
            <a:spLocks noGrp="1"/>
          </p:cNvSpPr>
          <p:nvPr>
            <p:ph type="sldNum" sz="quarter" idx="12"/>
          </p:nvPr>
        </p:nvSpPr>
        <p:spPr/>
        <p:txBody>
          <a:bodyPr/>
          <a:lstStyle/>
          <a:p>
            <a:fld id="{ABDDF610-95E4-4D46-B96C-4D9FBF39C128}" type="slidenum">
              <a:rPr lang="en-IE" smtClean="0"/>
              <a:pPr/>
              <a:t>8</a:t>
            </a:fld>
            <a:endParaRPr lang="en-IE"/>
          </a:p>
        </p:txBody>
      </p:sp>
      <p:sp>
        <p:nvSpPr>
          <p:cNvPr id="5" name="Title 4"/>
          <p:cNvSpPr>
            <a:spLocks noGrp="1"/>
          </p:cNvSpPr>
          <p:nvPr>
            <p:ph type="title"/>
          </p:nvPr>
        </p:nvSpPr>
        <p:spPr/>
        <p:txBody>
          <a:bodyPr/>
          <a:lstStyle/>
          <a:p>
            <a:r>
              <a:rPr lang="et-EE" noProof="0"/>
              <a:t>Turu kaasamise õigusraamistik</a:t>
            </a:r>
          </a:p>
        </p:txBody>
      </p:sp>
      <p:sp>
        <p:nvSpPr>
          <p:cNvPr id="6" name="Text Placeholder 5"/>
          <p:cNvSpPr>
            <a:spLocks noGrp="1"/>
          </p:cNvSpPr>
          <p:nvPr>
            <p:ph type="body" sz="quarter" idx="13"/>
          </p:nvPr>
        </p:nvSpPr>
        <p:spPr/>
        <p:txBody>
          <a:bodyPr/>
          <a:lstStyle/>
          <a:p>
            <a:pPr marL="0"/>
            <a:r>
              <a:rPr lang="et-EE" noProof="0"/>
              <a:t>Turu kaasamise õiguslikud asjaolud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Magnifying Glass, Search, To Find, To Watch, Increase"/>
          <p:cNvPicPr>
            <a:picLocks noChangeAspect="1" noChangeArrowheads="1"/>
          </p:cNvPicPr>
          <p:nvPr/>
        </p:nvPicPr>
        <p:blipFill>
          <a:blip r:embed="rId3" cstate="email"/>
          <a:srcRect/>
          <a:stretch>
            <a:fillRect/>
          </a:stretch>
        </p:blipFill>
        <p:spPr bwMode="auto">
          <a:xfrm>
            <a:off x="5004048" y="2132856"/>
            <a:ext cx="3356966" cy="4320480"/>
          </a:xfrm>
          <a:prstGeom prst="rect">
            <a:avLst/>
          </a:prstGeom>
          <a:noFill/>
        </p:spPr>
      </p:pic>
      <p:sp>
        <p:nvSpPr>
          <p:cNvPr id="2" name="Content Placeholder 1"/>
          <p:cNvSpPr>
            <a:spLocks noGrp="1"/>
          </p:cNvSpPr>
          <p:nvPr>
            <p:ph idx="1"/>
          </p:nvPr>
        </p:nvSpPr>
        <p:spPr>
          <a:xfrm>
            <a:off x="457200" y="2060848"/>
            <a:ext cx="5122912" cy="3888432"/>
          </a:xfrm>
        </p:spPr>
        <p:txBody>
          <a:bodyPr>
            <a:noAutofit/>
          </a:bodyPr>
          <a:lstStyle/>
          <a:p>
            <a:r>
              <a:rPr lang="et-EE" sz="2600" noProof="0"/>
              <a:t>Hinnake oma vajadusi ja konsulteerige kasutajatega.</a:t>
            </a:r>
          </a:p>
          <a:p>
            <a:r>
              <a:rPr lang="et-EE" sz="2600" noProof="0"/>
              <a:t>Uurige, mis lahendused on turul juba olemas.</a:t>
            </a:r>
          </a:p>
          <a:p>
            <a:r>
              <a:rPr lang="et-EE" sz="2600" noProof="0"/>
              <a:t>Kaaluge, milline peaks olema lepingu funktsioon ja täitmine. </a:t>
            </a:r>
          </a:p>
        </p:txBody>
      </p:sp>
      <p:sp>
        <p:nvSpPr>
          <p:cNvPr id="3" name="Footer Placeholder 2"/>
          <p:cNvSpPr>
            <a:spLocks noGrp="1"/>
          </p:cNvSpPr>
          <p:nvPr>
            <p:ph type="ftr" sz="quarter" idx="11"/>
          </p:nvPr>
        </p:nvSpPr>
        <p:spPr/>
        <p:txBody>
          <a:bodyPr/>
          <a:lstStyle/>
          <a:p>
            <a:r>
              <a:rPr lang="et-EE"/>
              <a:t>Moodul 6: turu kaasamine</a:t>
            </a:r>
          </a:p>
        </p:txBody>
      </p:sp>
      <p:sp>
        <p:nvSpPr>
          <p:cNvPr id="4" name="Slide Number Placeholder 3"/>
          <p:cNvSpPr>
            <a:spLocks noGrp="1"/>
          </p:cNvSpPr>
          <p:nvPr>
            <p:ph type="sldNum" sz="quarter" idx="12"/>
          </p:nvPr>
        </p:nvSpPr>
        <p:spPr/>
        <p:txBody>
          <a:bodyPr/>
          <a:lstStyle/>
          <a:p>
            <a:fld id="{ABDDF610-95E4-4D46-B96C-4D9FBF39C128}" type="slidenum">
              <a:rPr lang="en-IE" smtClean="0"/>
              <a:pPr/>
              <a:t>9</a:t>
            </a:fld>
            <a:endParaRPr lang="en-IE"/>
          </a:p>
        </p:txBody>
      </p:sp>
      <p:sp>
        <p:nvSpPr>
          <p:cNvPr id="5" name="Title 4"/>
          <p:cNvSpPr>
            <a:spLocks noGrp="1"/>
          </p:cNvSpPr>
          <p:nvPr>
            <p:ph type="title"/>
          </p:nvPr>
        </p:nvSpPr>
        <p:spPr/>
        <p:txBody>
          <a:bodyPr/>
          <a:lstStyle/>
          <a:p>
            <a:r>
              <a:rPr lang="et-EE" noProof="0"/>
              <a:t>Turu kaasamise ettevalmistused</a:t>
            </a:r>
          </a:p>
        </p:txBody>
      </p:sp>
      <p:sp>
        <p:nvSpPr>
          <p:cNvPr id="6" name="Text Placeholder 5"/>
          <p:cNvSpPr>
            <a:spLocks noGrp="1"/>
          </p:cNvSpPr>
          <p:nvPr>
            <p:ph type="body" sz="quarter" idx="13"/>
          </p:nvPr>
        </p:nvSpPr>
        <p:spPr/>
        <p:txBody>
          <a:bodyPr/>
          <a:lstStyle/>
          <a:p>
            <a:pPr marL="0"/>
            <a:r>
              <a:rPr lang="et-EE" noProof="0" dirty="0"/>
              <a:t>Enne kaasamist määrake kindlaks, mida on vaja</a:t>
            </a:r>
          </a:p>
        </p:txBody>
      </p:sp>
    </p:spTree>
  </p:cSld>
  <p:clrMapOvr>
    <a:masterClrMapping/>
  </p:clrMapOvr>
</p:sld>
</file>

<file path=ppt/theme/theme1.xml><?xml version="1.0" encoding="utf-8"?>
<a:theme xmlns:a="http://schemas.openxmlformats.org/drawingml/2006/main" name="Office Theme">
  <a:themeElements>
    <a:clrScheme name="GPP Training colours">
      <a:dk1>
        <a:srgbClr val="484847"/>
      </a:dk1>
      <a:lt1>
        <a:sysClr val="window" lastClr="FFFFFF"/>
      </a:lt1>
      <a:dk2>
        <a:srgbClr val="008A88"/>
      </a:dk2>
      <a:lt2>
        <a:srgbClr val="EEECE1"/>
      </a:lt2>
      <a:accent1>
        <a:srgbClr val="1C665A"/>
      </a:accent1>
      <a:accent2>
        <a:srgbClr val="9BB51B"/>
      </a:accent2>
      <a:accent3>
        <a:srgbClr val="BBD828"/>
      </a:accent3>
      <a:accent4>
        <a:srgbClr val="D8E6B0"/>
      </a:accent4>
      <a:accent5>
        <a:srgbClr val="31859B"/>
      </a:accent5>
      <a:accent6>
        <a:srgbClr val="AFC63A"/>
      </a:accent6>
      <a:hlink>
        <a:srgbClr val="366092"/>
      </a:hlink>
      <a:folHlink>
        <a:srgbClr val="E36C0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2828</Words>
  <Application>Microsoft Office PowerPoint</Application>
  <PresentationFormat>On-screen Show (4:3)</PresentationFormat>
  <Paragraphs>348</Paragraphs>
  <Slides>23</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Meiryo UI</vt:lpstr>
      <vt:lpstr>Arial</vt:lpstr>
      <vt:lpstr>Calibri</vt:lpstr>
      <vt:lpstr>Office Theme</vt:lpstr>
      <vt:lpstr>KHRi õppevahend 6. Turu kaasamine</vt:lpstr>
      <vt:lpstr>KHRi õppevahend</vt:lpstr>
      <vt:lpstr>Mooduli 6 sisu</vt:lpstr>
      <vt:lpstr>Mida tähendab turu kaasamine?</vt:lpstr>
      <vt:lpstr>Milleks turgu kaasata?</vt:lpstr>
      <vt:lpstr>Turu kaasamise õigusraamistik - EL</vt:lpstr>
      <vt:lpstr>Turu kaasamise õigusraamistik - Eesti</vt:lpstr>
      <vt:lpstr>Turu kaasamise õigusraamistik</vt:lpstr>
      <vt:lpstr>Turu kaasamise ettevalmistused</vt:lpstr>
      <vt:lpstr>Turu kaasamise ettevalmistused</vt:lpstr>
      <vt:lpstr>Turu kaasamise ettevalmistused</vt:lpstr>
      <vt:lpstr>Turu kaasamise ettevalmistused</vt:lpstr>
      <vt:lpstr>Kuidas turgu kaasata?</vt:lpstr>
      <vt:lpstr>Kuidas turgu kaasata?</vt:lpstr>
      <vt:lpstr>Kuidas turgu kaasata?</vt:lpstr>
      <vt:lpstr>Kuidas turgu kaasata?</vt:lpstr>
      <vt:lpstr>Kuidas turgu kaasata?</vt:lpstr>
      <vt:lpstr>Kuidas turgu kaasata?</vt:lpstr>
      <vt:lpstr>Kuidas turgu kaasata?</vt:lpstr>
      <vt:lpstr>Kuidas turgu kaasata?</vt:lpstr>
      <vt:lpstr>Riskide juhtimine</vt:lpstr>
      <vt:lpstr>Riskide juhtimine</vt:lpstr>
      <vt:lpstr>Lisasuunised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2019-03-13T11:49:13Z</dcterms:created>
  <dcterms:modified xsi:type="dcterms:W3CDTF">2020-09-16T12:26:13Z</dcterms:modified>
</cp:coreProperties>
</file>