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15" r:id="rId2"/>
    <p:sldId id="359" r:id="rId3"/>
    <p:sldId id="455" r:id="rId4"/>
    <p:sldId id="456" r:id="rId5"/>
    <p:sldId id="457" r:id="rId6"/>
    <p:sldId id="490" r:id="rId7"/>
    <p:sldId id="491" r:id="rId8"/>
    <p:sldId id="481" r:id="rId9"/>
    <p:sldId id="483" r:id="rId10"/>
    <p:sldId id="458" r:id="rId11"/>
    <p:sldId id="492" r:id="rId12"/>
    <p:sldId id="487" r:id="rId13"/>
    <p:sldId id="488" r:id="rId14"/>
    <p:sldId id="482" r:id="rId15"/>
    <p:sldId id="484" r:id="rId16"/>
    <p:sldId id="485" r:id="rId17"/>
    <p:sldId id="486" r:id="rId18"/>
    <p:sldId id="493" r:id="rId19"/>
    <p:sldId id="403" r:id="rId20"/>
    <p:sldId id="397" r:id="rId21"/>
    <p:sldId id="489" r:id="rId22"/>
    <p:sldId id="494" r:id="rId23"/>
    <p:sldId id="365"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D42"/>
    <a:srgbClr val="D5897A"/>
    <a:srgbClr val="663300"/>
    <a:srgbClr val="5F5F5F"/>
    <a:srgbClr val="CC6600"/>
    <a:srgbClr val="FFFF66"/>
    <a:srgbClr val="FFFF00"/>
    <a:srgbClr val="382F2D"/>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snapToObjects="1">
      <p:cViewPr varScale="1">
        <p:scale>
          <a:sx n="72" d="100"/>
          <a:sy n="72" d="100"/>
        </p:scale>
        <p:origin x="1350" y="66"/>
      </p:cViewPr>
      <p:guideLst>
        <p:guide orient="horz" pos="2160"/>
        <p:guide pos="2880"/>
      </p:guideLst>
    </p:cSldViewPr>
  </p:slideViewPr>
  <p:outlineViewPr>
    <p:cViewPr>
      <p:scale>
        <a:sx n="33" d="100"/>
        <a:sy n="33" d="100"/>
      </p:scale>
      <p:origin x="0" y="-4051"/>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3082"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DEA33805-1918-4B1F-ABD2-C872F8212189}" type="datetimeFigureOut">
              <a:rPr lang="en-US" smtClean="0"/>
              <a:t>9/16/2020</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CAC676A6-B884-49E8-92FD-6226BC4CAE2B}" type="slidenum">
              <a:rPr lang="en-US" smtClean="0"/>
              <a:t>‹#›</a:t>
            </a:fld>
            <a:endParaRPr lang="en-US"/>
          </a:p>
        </p:txBody>
      </p:sp>
    </p:spTree>
    <p:extLst>
      <p:ext uri="{BB962C8B-B14F-4D97-AF65-F5344CB8AC3E}">
        <p14:creationId xmlns:p14="http://schemas.microsoft.com/office/powerpoint/2010/main" val="2118743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C6576909-DA16-4743-80B1-8653C17766F5}" type="datetimeFigureOut">
              <a:rPr lang="en-US" smtClean="0"/>
              <a:t>9/16/2020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51306FB3-3C56-654D-96CF-4127CCF3A7D2}" type="slidenum">
              <a:rPr lang="en-US" smtClean="0"/>
              <a:t>‹#›</a:t>
            </a:fld>
            <a:endParaRPr lang="en-US"/>
          </a:p>
        </p:txBody>
      </p:sp>
    </p:spTree>
    <p:extLst>
      <p:ext uri="{BB962C8B-B14F-4D97-AF65-F5344CB8AC3E}">
        <p14:creationId xmlns:p14="http://schemas.microsoft.com/office/powerpoint/2010/main" val="903792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473"/>
            <a:ext cx="7772400" cy="2002978"/>
          </a:xfrm>
        </p:spPr>
        <p:txBody>
          <a:bodyPr>
            <a:normAutofit/>
          </a:bodyPr>
          <a:lstStyle>
            <a:lvl1pPr>
              <a:defRPr sz="4000">
                <a:solidFill>
                  <a:schemeClr val="bg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685800" y="4150808"/>
            <a:ext cx="7772400" cy="1487991"/>
          </a:xfrm>
        </p:spPr>
        <p:txBody>
          <a:bodyPr anchor="b">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4304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9468"/>
            <a:ext cx="4038600" cy="520805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89468"/>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1"/>
          </p:nvPr>
        </p:nvSpPr>
        <p:spPr>
          <a:xfrm>
            <a:off x="4648200" y="3132664"/>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4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9468"/>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89468"/>
            <a:ext cx="4038600" cy="521546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2"/>
          </p:nvPr>
        </p:nvSpPr>
        <p:spPr>
          <a:xfrm>
            <a:off x="457200" y="3132664"/>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98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9468"/>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89468"/>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3132664"/>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1"/>
          </p:nvPr>
        </p:nvSpPr>
        <p:spPr>
          <a:xfrm>
            <a:off x="4648200" y="3132664"/>
            <a:ext cx="4038600" cy="24722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13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8052" y="219953"/>
            <a:ext cx="8576080" cy="47076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88052" y="5053611"/>
            <a:ext cx="8576080" cy="63342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0427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4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285036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87332" y="3268133"/>
            <a:ext cx="3970867" cy="2370666"/>
          </a:xfrm>
        </p:spPr>
        <p:txBody>
          <a:bodyPr anchor="b">
            <a:normAutofit/>
          </a:bodyPr>
          <a:lstStyle>
            <a:lvl1pPr algn="r">
              <a:defRPr sz="2400" b="0">
                <a:solidFill>
                  <a:schemeClr val="bg1">
                    <a:lumMod val="95000"/>
                  </a:schemeClr>
                </a:solidFill>
              </a:defRPr>
            </a:lvl1pPr>
          </a:lstStyle>
          <a:p>
            <a:r>
              <a:rPr lang="en-US" dirty="0"/>
              <a:t>Click to edit Master title style</a:t>
            </a:r>
          </a:p>
        </p:txBody>
      </p:sp>
    </p:spTree>
    <p:extLst>
      <p:ext uri="{BB962C8B-B14F-4D97-AF65-F5344CB8AC3E}">
        <p14:creationId xmlns:p14="http://schemas.microsoft.com/office/powerpoint/2010/main" val="17720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473"/>
            <a:ext cx="7772400" cy="2002978"/>
          </a:xfrm>
        </p:spPr>
        <p:txBody>
          <a:bodyPr>
            <a:normAutofit/>
          </a:bodyPr>
          <a:lstStyle>
            <a:lvl1pPr>
              <a:defRPr sz="4000">
                <a:solidFill>
                  <a:schemeClr val="bg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685800" y="3778275"/>
            <a:ext cx="7772400" cy="996925"/>
          </a:xfrm>
        </p:spPr>
        <p:txBody>
          <a:bodyPr anchor="t">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3788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8AD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4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603"/>
            <a:ext cx="8229600" cy="1143000"/>
          </a:xfrm>
        </p:spPr>
        <p:txBody>
          <a:bodyPr/>
          <a:lstStyle>
            <a:lvl1pPr>
              <a:defRPr>
                <a:solidFill>
                  <a:srgbClr val="A8AD00"/>
                </a:solidFill>
              </a:defRPr>
            </a:lvl1pPr>
          </a:lstStyle>
          <a:p>
            <a:r>
              <a:rPr lang="en-US" dirty="0"/>
              <a:t>Click to edit Master title style</a:t>
            </a:r>
          </a:p>
        </p:txBody>
      </p:sp>
    </p:spTree>
    <p:extLst>
      <p:ext uri="{BB962C8B-B14F-4D97-AF65-F5344CB8AC3E}">
        <p14:creationId xmlns:p14="http://schemas.microsoft.com/office/powerpoint/2010/main" val="349027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322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86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40768"/>
            <a:ext cx="4038600" cy="425675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40768"/>
            <a:ext cx="4038600" cy="425675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73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Two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54668"/>
            <a:ext cx="5749002" cy="424285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2600" y="1354668"/>
            <a:ext cx="2284200" cy="4242858"/>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97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9468"/>
            <a:ext cx="4038600" cy="520805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89468"/>
            <a:ext cx="4038600" cy="520805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20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9467"/>
            <a:ext cx="4038600" cy="457200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89467"/>
            <a:ext cx="4038600" cy="457199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10"/>
          </p:nvPr>
        </p:nvSpPr>
        <p:spPr>
          <a:xfrm>
            <a:off x="457200" y="5155209"/>
            <a:ext cx="4038600" cy="633425"/>
          </a:xfrm>
        </p:spPr>
        <p:txBody>
          <a:bodyPr anchor="ct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3"/>
          <p:cNvSpPr>
            <a:spLocks noGrp="1"/>
          </p:cNvSpPr>
          <p:nvPr>
            <p:ph type="body" sz="half" idx="11"/>
          </p:nvPr>
        </p:nvSpPr>
        <p:spPr>
          <a:xfrm>
            <a:off x="4648200" y="5155209"/>
            <a:ext cx="4038600" cy="633425"/>
          </a:xfrm>
        </p:spPr>
        <p:txBody>
          <a:bodyPr anchor="ct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1564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0909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320800"/>
            <a:ext cx="8229600" cy="42841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389479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7" r:id="rId4"/>
    <p:sldLayoutId id="2147483659" r:id="rId5"/>
    <p:sldLayoutId id="2147483661" r:id="rId6"/>
    <p:sldLayoutId id="2147483658" r:id="rId7"/>
    <p:sldLayoutId id="2147483652" r:id="rId8"/>
    <p:sldLayoutId id="2147483666" r:id="rId9"/>
    <p:sldLayoutId id="2147483664" r:id="rId10"/>
    <p:sldLayoutId id="2147483665" r:id="rId11"/>
    <p:sldLayoutId id="2147483663" r:id="rId12"/>
    <p:sldLayoutId id="2147483657" r:id="rId13"/>
    <p:sldLayoutId id="2147483655" r:id="rId14"/>
    <p:sldLayoutId id="2147483662" r:id="rId15"/>
    <p:sldLayoutId id="2147483660" r:id="rId16"/>
  </p:sldLayoutIdLst>
  <p:txStyles>
    <p:titleStyle>
      <a:lvl1pPr algn="ctr" defTabSz="457200" rtl="0" eaLnBrk="1" latinLnBrk="0" hangingPunct="1">
        <a:spcBef>
          <a:spcPct val="0"/>
        </a:spcBef>
        <a:buNone/>
        <a:defRPr sz="3200" b="0" kern="1200">
          <a:solidFill>
            <a:srgbClr val="A8AD00"/>
          </a:solidFill>
          <a:latin typeface="Arial"/>
          <a:ea typeface="+mj-ea"/>
          <a:cs typeface="Arial"/>
        </a:defRPr>
      </a:lvl1pPr>
    </p:titleStyle>
    <p:bodyStyle>
      <a:lvl1pPr marL="342900" indent="-342900" algn="l" defTabSz="457200" rtl="0" eaLnBrk="1" latinLnBrk="0" hangingPunct="1">
        <a:spcBef>
          <a:spcPct val="20000"/>
        </a:spcBef>
        <a:buClr>
          <a:srgbClr val="99A007"/>
        </a:buClr>
        <a:buSzPct val="120000"/>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riigikantselei.ee/sites/default/files/riigikantselei/strateegiaburoo/Eesti2035/riigi_pikaajaline_arengustrateegia_eesti_2035_eelnou_taiendatud_26._august_2020.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248" y="5142480"/>
            <a:ext cx="3746500" cy="329820"/>
          </a:xfrm>
        </p:spPr>
        <p:txBody>
          <a:bodyPr>
            <a:normAutofit fontScale="92500" lnSpcReduction="10000"/>
          </a:bodyPr>
          <a:lstStyle/>
          <a:p>
            <a:pPr algn="l"/>
            <a:r>
              <a:rPr lang="lv-LV" sz="1800" dirty="0"/>
              <a:t>September 2020</a:t>
            </a:r>
            <a:endParaRPr lang="en-US" sz="1800" dirty="0"/>
          </a:p>
        </p:txBody>
      </p:sp>
      <p:sp>
        <p:nvSpPr>
          <p:cNvPr id="7" name="TextBox 6">
            <a:extLst>
              <a:ext uri="{FF2B5EF4-FFF2-40B4-BE49-F238E27FC236}">
                <a16:creationId xmlns:a16="http://schemas.microsoft.com/office/drawing/2014/main" id="{7EDDCA21-9022-4807-A9E2-1A6D3861D946}"/>
              </a:ext>
            </a:extLst>
          </p:cNvPr>
          <p:cNvSpPr txBox="1"/>
          <p:nvPr/>
        </p:nvSpPr>
        <p:spPr>
          <a:xfrm>
            <a:off x="225083" y="1305342"/>
            <a:ext cx="8693834" cy="2123658"/>
          </a:xfrm>
          <a:prstGeom prst="rect">
            <a:avLst/>
          </a:prstGeom>
          <a:noFill/>
        </p:spPr>
        <p:txBody>
          <a:bodyPr wrap="square">
            <a:spAutoFit/>
          </a:bodyPr>
          <a:lstStyle/>
          <a:p>
            <a:pPr algn="ctr"/>
            <a:r>
              <a:rPr lang="et-EE" sz="4400" dirty="0"/>
              <a:t>Keskkonnasäästlik toitlustushange -</a:t>
            </a:r>
          </a:p>
          <a:p>
            <a:pPr algn="ctr"/>
            <a:r>
              <a:rPr lang="et-EE" sz="4400" dirty="0"/>
              <a:t>pakkuja vaade</a:t>
            </a:r>
            <a:endParaRPr lang="en-US" sz="4400" dirty="0"/>
          </a:p>
        </p:txBody>
      </p:sp>
      <p:sp>
        <p:nvSpPr>
          <p:cNvPr id="5" name="TextBox 4">
            <a:extLst>
              <a:ext uri="{FF2B5EF4-FFF2-40B4-BE49-F238E27FC236}">
                <a16:creationId xmlns:a16="http://schemas.microsoft.com/office/drawing/2014/main" id="{E0718732-B1FB-46E5-B2EA-9888EE5E2774}"/>
              </a:ext>
            </a:extLst>
          </p:cNvPr>
          <p:cNvSpPr txBox="1"/>
          <p:nvPr/>
        </p:nvSpPr>
        <p:spPr>
          <a:xfrm>
            <a:off x="467248" y="4131389"/>
            <a:ext cx="4572000" cy="646331"/>
          </a:xfrm>
          <a:prstGeom prst="rect">
            <a:avLst/>
          </a:prstGeom>
          <a:noFill/>
        </p:spPr>
        <p:txBody>
          <a:bodyPr wrap="square">
            <a:spAutoFit/>
          </a:bodyPr>
          <a:lstStyle/>
          <a:p>
            <a:r>
              <a:rPr lang="pt-BR" dirty="0"/>
              <a:t>Aaro Lode</a:t>
            </a:r>
          </a:p>
          <a:p>
            <a:r>
              <a:rPr lang="pt-BR" dirty="0"/>
              <a:t>Baltic Restaurants Estonia AS</a:t>
            </a:r>
          </a:p>
        </p:txBody>
      </p:sp>
    </p:spTree>
    <p:extLst>
      <p:ext uri="{BB962C8B-B14F-4D97-AF65-F5344CB8AC3E}">
        <p14:creationId xmlns:p14="http://schemas.microsoft.com/office/powerpoint/2010/main" val="14816992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7BC0-3C89-4B22-89A2-E5B89B0A60A9}"/>
              </a:ext>
            </a:extLst>
          </p:cNvPr>
          <p:cNvSpPr>
            <a:spLocks noGrp="1"/>
          </p:cNvSpPr>
          <p:nvPr>
            <p:ph type="title"/>
          </p:nvPr>
        </p:nvSpPr>
        <p:spPr/>
        <p:txBody>
          <a:bodyPr>
            <a:normAutofit/>
          </a:bodyPr>
          <a:lstStyle/>
          <a:p>
            <a:r>
              <a:rPr lang="et-EE" dirty="0"/>
              <a:t>Keskkonnasäästlikkus kriteeriumina</a:t>
            </a:r>
          </a:p>
        </p:txBody>
      </p:sp>
      <p:sp>
        <p:nvSpPr>
          <p:cNvPr id="3" name="Content Placeholder 2">
            <a:extLst>
              <a:ext uri="{FF2B5EF4-FFF2-40B4-BE49-F238E27FC236}">
                <a16:creationId xmlns:a16="http://schemas.microsoft.com/office/drawing/2014/main" id="{0BB71DE9-B78D-4B6A-8400-652EA802BA54}"/>
              </a:ext>
            </a:extLst>
          </p:cNvPr>
          <p:cNvSpPr>
            <a:spLocks noGrp="1"/>
          </p:cNvSpPr>
          <p:nvPr>
            <p:ph idx="1"/>
          </p:nvPr>
        </p:nvSpPr>
        <p:spPr/>
        <p:txBody>
          <a:bodyPr>
            <a:normAutofit fontScale="92500" lnSpcReduction="20000"/>
          </a:bodyPr>
          <a:lstStyle/>
          <a:p>
            <a:pPr marL="0" indent="0">
              <a:buNone/>
            </a:pPr>
            <a:r>
              <a:rPr lang="et-EE" sz="2000" dirty="0"/>
              <a:t>Oma tegevuse keskkonnasäästlikumaks muutmise kava.</a:t>
            </a:r>
          </a:p>
          <a:p>
            <a:pPr marL="0" indent="0">
              <a:buNone/>
            </a:pPr>
            <a:endParaRPr lang="et-EE" sz="2000" dirty="0"/>
          </a:p>
          <a:p>
            <a:r>
              <a:rPr lang="et-EE" sz="2000" dirty="0"/>
              <a:t>Ettevõte võib pakkuda näiteks:</a:t>
            </a:r>
          </a:p>
          <a:p>
            <a:pPr marL="738803" lvl="1" indent="-342900">
              <a:buFont typeface="Arial" panose="020B0604020202020204" pitchFamily="34" charset="0"/>
              <a:buChar char="•"/>
            </a:pPr>
            <a:r>
              <a:rPr lang="et-EE" sz="2000" dirty="0"/>
              <a:t>Pakendivaba puhvet</a:t>
            </a:r>
          </a:p>
          <a:p>
            <a:pPr marL="738803" lvl="1" indent="-342900">
              <a:buFont typeface="Arial" panose="020B0604020202020204" pitchFamily="34" charset="0"/>
              <a:buChar char="•"/>
            </a:pPr>
            <a:r>
              <a:rPr lang="et-EE" sz="2000" dirty="0"/>
              <a:t>Serveerimisel ei kasutata plastikust joogikõrsi ja eelistakse korduvkasutatavaid nõusid</a:t>
            </a:r>
          </a:p>
          <a:p>
            <a:pPr marL="738803" lvl="1" indent="-342900">
              <a:buFont typeface="Arial" panose="020B0604020202020204" pitchFamily="34" charset="0"/>
              <a:buChar char="•"/>
            </a:pPr>
            <a:r>
              <a:rPr lang="et-EE" sz="2000" dirty="0"/>
              <a:t>Energiasäästlikumad seadmed</a:t>
            </a:r>
          </a:p>
          <a:p>
            <a:pPr marL="738803" lvl="1" indent="-342900">
              <a:buFont typeface="Arial" panose="020B0604020202020204" pitchFamily="34" charset="0"/>
              <a:buChar char="•"/>
            </a:pPr>
            <a:r>
              <a:rPr lang="et-EE" sz="2000" dirty="0"/>
              <a:t>Kolmandate osapooltega ühisprojektid, näiteks Pauligi kohvipaksu projekt, SEI ja BRE „</a:t>
            </a:r>
            <a:r>
              <a:rPr lang="et-EE" sz="2000" dirty="0" err="1"/>
              <a:t>kokkame</a:t>
            </a:r>
            <a:r>
              <a:rPr lang="et-EE" sz="2000" dirty="0"/>
              <a:t> koos“, koostöö toidupangaga</a:t>
            </a:r>
          </a:p>
          <a:p>
            <a:pPr marL="738803" lvl="1" indent="-342900">
              <a:buFont typeface="Arial" panose="020B0604020202020204" pitchFamily="34" charset="0"/>
              <a:buChar char="•"/>
            </a:pPr>
            <a:r>
              <a:rPr lang="et-EE" sz="2000" dirty="0"/>
              <a:t>Toidujäätmete vähendamise kava</a:t>
            </a:r>
          </a:p>
          <a:p>
            <a:pPr marL="738803" lvl="1" indent="-342900">
              <a:buFont typeface="Arial" panose="020B0604020202020204" pitchFamily="34" charset="0"/>
              <a:buChar char="•"/>
            </a:pPr>
            <a:r>
              <a:rPr lang="et-EE" sz="2000" dirty="0"/>
              <a:t>Võimalikult kohalik tooraine, väiksem maantee kasutus</a:t>
            </a:r>
          </a:p>
          <a:p>
            <a:pPr marL="738803" lvl="1" indent="-342900">
              <a:buFont typeface="Arial" panose="020B0604020202020204" pitchFamily="34" charset="0"/>
              <a:buChar char="•"/>
            </a:pPr>
            <a:r>
              <a:rPr lang="et-EE" sz="2000" dirty="0"/>
              <a:t>Prügi käitlemine ja sorteerimine kohapeal</a:t>
            </a:r>
          </a:p>
          <a:p>
            <a:pPr marL="738803" lvl="1" indent="-342900">
              <a:buFont typeface="Arial" panose="020B0604020202020204" pitchFamily="34" charset="0"/>
              <a:buChar char="•"/>
            </a:pPr>
            <a:r>
              <a:rPr lang="et-EE" sz="2000" dirty="0"/>
              <a:t>Loodussõbraliku keemia kasutamine nõudepesus ja puhastuses</a:t>
            </a:r>
          </a:p>
          <a:p>
            <a:pPr marL="738803" lvl="1" indent="-342900">
              <a:buFont typeface="Arial" panose="020B0604020202020204" pitchFamily="34" charset="0"/>
              <a:buChar char="•"/>
            </a:pPr>
            <a:r>
              <a:rPr lang="et-EE" sz="2000" dirty="0" err="1"/>
              <a:t>Taastöödeldud</a:t>
            </a:r>
            <a:r>
              <a:rPr lang="et-EE" sz="2000" dirty="0"/>
              <a:t> paberi kasutamine</a:t>
            </a:r>
          </a:p>
          <a:p>
            <a:pPr marL="738803" lvl="1" indent="-342900">
              <a:buFont typeface="Arial" panose="020B0604020202020204" pitchFamily="34" charset="0"/>
              <a:buChar char="•"/>
            </a:pPr>
            <a:r>
              <a:rPr lang="et-EE" sz="2000" dirty="0"/>
              <a:t>Paberivaba dokumendihalduse kasutamine maksimaalsel määral</a:t>
            </a:r>
          </a:p>
          <a:p>
            <a:endParaRPr lang="et-EE" dirty="0"/>
          </a:p>
        </p:txBody>
      </p:sp>
    </p:spTree>
    <p:extLst>
      <p:ext uri="{BB962C8B-B14F-4D97-AF65-F5344CB8AC3E}">
        <p14:creationId xmlns:p14="http://schemas.microsoft.com/office/powerpoint/2010/main" val="58288217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2398-B614-4B01-86F2-2076FD233A95}"/>
              </a:ext>
            </a:extLst>
          </p:cNvPr>
          <p:cNvSpPr>
            <a:spLocks noGrp="1"/>
          </p:cNvSpPr>
          <p:nvPr>
            <p:ph type="title"/>
          </p:nvPr>
        </p:nvSpPr>
        <p:spPr>
          <a:xfrm>
            <a:off x="457200" y="274638"/>
            <a:ext cx="8229600" cy="809095"/>
          </a:xfrm>
        </p:spPr>
        <p:txBody>
          <a:bodyPr anchor="ctr">
            <a:normAutofit/>
          </a:bodyPr>
          <a:lstStyle/>
          <a:p>
            <a:r>
              <a:rPr lang="et-EE" dirty="0"/>
              <a:t>Keskkonnasäästlikkus kriteeriumina</a:t>
            </a:r>
          </a:p>
        </p:txBody>
      </p:sp>
      <p:sp>
        <p:nvSpPr>
          <p:cNvPr id="3" name="Content Placeholder 2">
            <a:extLst>
              <a:ext uri="{FF2B5EF4-FFF2-40B4-BE49-F238E27FC236}">
                <a16:creationId xmlns:a16="http://schemas.microsoft.com/office/drawing/2014/main" id="{4209AC15-7B46-4B55-B4C4-465535D1931F}"/>
              </a:ext>
            </a:extLst>
          </p:cNvPr>
          <p:cNvSpPr>
            <a:spLocks noGrp="1"/>
          </p:cNvSpPr>
          <p:nvPr>
            <p:ph sz="half" idx="1"/>
          </p:nvPr>
        </p:nvSpPr>
        <p:spPr>
          <a:xfrm>
            <a:off x="457200" y="1112940"/>
            <a:ext cx="5757872" cy="1516731"/>
          </a:xfrm>
        </p:spPr>
        <p:txBody>
          <a:bodyPr>
            <a:normAutofit/>
          </a:bodyPr>
          <a:lstStyle/>
          <a:p>
            <a:pPr marL="0" indent="0">
              <a:buNone/>
            </a:pPr>
            <a:r>
              <a:rPr lang="et-EE" sz="1600" dirty="0"/>
              <a:t>Aga on ka teisi mooduseid kuidas olla keskkonnasäästlik ning lisaks toetada tervisliku toitumist. Näiteks:</a:t>
            </a:r>
          </a:p>
          <a:p>
            <a:r>
              <a:rPr lang="et-EE" sz="1600" dirty="0"/>
              <a:t>Taimne teisipäev, </a:t>
            </a:r>
          </a:p>
          <a:p>
            <a:pPr lvl="1"/>
            <a:r>
              <a:rPr lang="et-EE" sz="1600" dirty="0"/>
              <a:t>Tartu Descartes'i Koolis saavad 650 õpilast teisipäeviti taimset toitu.</a:t>
            </a:r>
          </a:p>
          <a:p>
            <a:pPr lvl="1"/>
            <a:endParaRPr lang="et-EE" dirty="0"/>
          </a:p>
        </p:txBody>
      </p:sp>
      <p:pic>
        <p:nvPicPr>
          <p:cNvPr id="1026" name="Picture 2">
            <a:extLst>
              <a:ext uri="{FF2B5EF4-FFF2-40B4-BE49-F238E27FC236}">
                <a16:creationId xmlns:a16="http://schemas.microsoft.com/office/drawing/2014/main" id="{A35AE659-A0F3-4FD2-87C2-296D63048B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1796" y="1083734"/>
            <a:ext cx="2005003" cy="2833926"/>
          </a:xfrm>
          <a:prstGeom prst="rect">
            <a:avLst/>
          </a:prstGeom>
          <a:solidFill>
            <a:srgbClr val="FFFFFF"/>
          </a:solidFill>
        </p:spPr>
      </p:pic>
      <p:pic>
        <p:nvPicPr>
          <p:cNvPr id="4" name="Picture 3">
            <a:extLst>
              <a:ext uri="{FF2B5EF4-FFF2-40B4-BE49-F238E27FC236}">
                <a16:creationId xmlns:a16="http://schemas.microsoft.com/office/drawing/2014/main" id="{EDB4BEEE-2613-4793-AD08-67BCFCD317D8}"/>
              </a:ext>
            </a:extLst>
          </p:cNvPr>
          <p:cNvPicPr>
            <a:picLocks noChangeAspect="1"/>
          </p:cNvPicPr>
          <p:nvPr/>
        </p:nvPicPr>
        <p:blipFill>
          <a:blip r:embed="rId3"/>
          <a:stretch>
            <a:fillRect/>
          </a:stretch>
        </p:blipFill>
        <p:spPr>
          <a:xfrm>
            <a:off x="92279" y="2592338"/>
            <a:ext cx="3707934" cy="2086760"/>
          </a:xfrm>
          <a:prstGeom prst="rect">
            <a:avLst/>
          </a:prstGeom>
        </p:spPr>
      </p:pic>
      <p:sp>
        <p:nvSpPr>
          <p:cNvPr id="7" name="TextBox 6">
            <a:extLst>
              <a:ext uri="{FF2B5EF4-FFF2-40B4-BE49-F238E27FC236}">
                <a16:creationId xmlns:a16="http://schemas.microsoft.com/office/drawing/2014/main" id="{8C6D5A88-1AF3-4A2D-B698-D9192436FA65}"/>
              </a:ext>
            </a:extLst>
          </p:cNvPr>
          <p:cNvSpPr txBox="1"/>
          <p:nvPr/>
        </p:nvSpPr>
        <p:spPr>
          <a:xfrm>
            <a:off x="3937039" y="4268484"/>
            <a:ext cx="4941556" cy="1384995"/>
          </a:xfrm>
          <a:prstGeom prst="rect">
            <a:avLst/>
          </a:prstGeom>
          <a:noFill/>
        </p:spPr>
        <p:txBody>
          <a:bodyPr wrap="square">
            <a:spAutoFit/>
          </a:bodyPr>
          <a:lstStyle/>
          <a:p>
            <a:r>
              <a:rPr lang="et-EE" sz="1400" dirty="0"/>
              <a:t>Tervise Arengu Instituut kutsub rohkem taimset toitu sööma</a:t>
            </a:r>
          </a:p>
          <a:p>
            <a:r>
              <a:rPr lang="et-EE" sz="1400" dirty="0"/>
              <a:t>Tervise Arengu Instituut (TAI) alustas kampaaniaga, mis kutsub üles järgima toidupüramiidis esitatud soovitusi, keskendudes püramiidi alumise osa taimsetele toitudele ehk puu- ja köögiviljadele, marjadele, teraviljatoodetele ja kartulile. Kampaania sõnum on „Söö rohkem taimset toitu!“.</a:t>
            </a:r>
          </a:p>
        </p:txBody>
      </p:sp>
      <p:pic>
        <p:nvPicPr>
          <p:cNvPr id="6" name="Picture 2" descr="TERVISE ARENGU INSTITUUT">
            <a:extLst>
              <a:ext uri="{FF2B5EF4-FFF2-40B4-BE49-F238E27FC236}">
                <a16:creationId xmlns:a16="http://schemas.microsoft.com/office/drawing/2014/main" id="{D6CB602A-E18B-42B8-AD14-759E810C5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192" y="3717635"/>
            <a:ext cx="2333625"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799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95096"/>
            <a:ext cx="9144000" cy="657888"/>
          </a:xfrm>
        </p:spPr>
        <p:txBody>
          <a:bodyPr>
            <a:normAutofit/>
          </a:bodyPr>
          <a:lstStyle/>
          <a:p>
            <a:r>
              <a:rPr lang="et-EE" dirty="0">
                <a:solidFill>
                  <a:schemeClr val="tx1"/>
                </a:solidFill>
              </a:rPr>
              <a:t>Koostöö</a:t>
            </a:r>
            <a:endParaRPr lang="en-US" dirty="0">
              <a:solidFill>
                <a:schemeClr val="tx1"/>
              </a:solidFill>
            </a:endParaRPr>
          </a:p>
        </p:txBody>
      </p:sp>
      <p:pic>
        <p:nvPicPr>
          <p:cNvPr id="15" name="Picture 2">
            <a:extLst>
              <a:ext uri="{FF2B5EF4-FFF2-40B4-BE49-F238E27FC236}">
                <a16:creationId xmlns:a16="http://schemas.microsoft.com/office/drawing/2014/main" id="{A7F99508-0BDF-4298-B4A9-D5C6D14F8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242"/>
          <a:stretch/>
        </p:blipFill>
        <p:spPr bwMode="auto">
          <a:xfrm>
            <a:off x="7322919" y="95095"/>
            <a:ext cx="1710195" cy="65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plant in a pot&#10;&#10;Description automatically generated">
            <a:extLst>
              <a:ext uri="{FF2B5EF4-FFF2-40B4-BE49-F238E27FC236}">
                <a16:creationId xmlns:a16="http://schemas.microsoft.com/office/drawing/2014/main" id="{6E1B2380-6D97-402A-89E6-A65F490C5258}"/>
              </a:ext>
            </a:extLst>
          </p:cNvPr>
          <p:cNvPicPr>
            <a:picLocks noChangeAspect="1"/>
          </p:cNvPicPr>
          <p:nvPr/>
        </p:nvPicPr>
        <p:blipFill>
          <a:blip r:embed="rId3"/>
          <a:stretch>
            <a:fillRect/>
          </a:stretch>
        </p:blipFill>
        <p:spPr>
          <a:xfrm>
            <a:off x="4385569" y="2758226"/>
            <a:ext cx="4544330" cy="3029553"/>
          </a:xfrm>
          <a:prstGeom prst="rect">
            <a:avLst/>
          </a:prstGeom>
        </p:spPr>
      </p:pic>
      <p:sp>
        <p:nvSpPr>
          <p:cNvPr id="6" name="Content Placeholder 2">
            <a:extLst>
              <a:ext uri="{FF2B5EF4-FFF2-40B4-BE49-F238E27FC236}">
                <a16:creationId xmlns:a16="http://schemas.microsoft.com/office/drawing/2014/main" id="{59A0E758-5117-470C-ABFD-C576C5F5B6EA}"/>
              </a:ext>
            </a:extLst>
          </p:cNvPr>
          <p:cNvSpPr txBox="1">
            <a:spLocks/>
          </p:cNvSpPr>
          <p:nvPr/>
        </p:nvSpPr>
        <p:spPr>
          <a:xfrm>
            <a:off x="816400" y="1008076"/>
            <a:ext cx="8113499" cy="501940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Clr>
                <a:srgbClr val="382F2D"/>
              </a:buClr>
              <a:buSzPct val="120000"/>
              <a:buFont typeface="Arial"/>
              <a:buChar char="•"/>
              <a:defRPr sz="1800" kern="1200">
                <a:solidFill>
                  <a:srgbClr val="382F2D"/>
                </a:solidFill>
                <a:latin typeface="Arial"/>
                <a:ea typeface="+mn-ea"/>
                <a:cs typeface="Arial"/>
              </a:defRPr>
            </a:lvl1pPr>
            <a:lvl2pPr marL="742950" indent="-28575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2pPr>
            <a:lvl3pPr marL="1143000" indent="-22860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3pPr>
            <a:lvl4pPr marL="1600200" indent="-22860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4pPr>
            <a:lvl5pPr marL="2057400" indent="-22860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t-EE" b="1" dirty="0"/>
              <a:t>Eesmärk: </a:t>
            </a:r>
            <a:r>
              <a:rPr lang="et-EE" dirty="0"/>
              <a:t>leida keskkonnasäästlik lahendus kontorilõuna kaasa võtmiseks</a:t>
            </a:r>
          </a:p>
          <a:p>
            <a:pPr marL="0" indent="0">
              <a:lnSpc>
                <a:spcPct val="150000"/>
              </a:lnSpc>
              <a:buFont typeface="Arial"/>
              <a:buNone/>
            </a:pPr>
            <a:r>
              <a:rPr lang="et-EE" b="1" dirty="0"/>
              <a:t>Partnerid</a:t>
            </a:r>
            <a:r>
              <a:rPr lang="et-EE" dirty="0"/>
              <a:t>: Eesti Kunstiakadeemia, Ministeeriumite </a:t>
            </a:r>
            <a:r>
              <a:rPr lang="et-EE" dirty="0" err="1"/>
              <a:t>ühishoone</a:t>
            </a:r>
            <a:endParaRPr lang="et-EE" dirty="0"/>
          </a:p>
          <a:p>
            <a:pPr marL="0" indent="0">
              <a:lnSpc>
                <a:spcPct val="150000"/>
              </a:lnSpc>
              <a:buFont typeface="Arial"/>
              <a:buNone/>
            </a:pPr>
            <a:r>
              <a:rPr lang="et-EE" b="1" dirty="0"/>
              <a:t>2019. </a:t>
            </a:r>
            <a:r>
              <a:rPr lang="et-EE" dirty="0"/>
              <a:t>töötasime koos EKAga välja tassi (kunstnik Maarja Tänava disainitud)</a:t>
            </a:r>
          </a:p>
          <a:p>
            <a:pPr marL="0" indent="0">
              <a:lnSpc>
                <a:spcPct val="150000"/>
              </a:lnSpc>
              <a:buNone/>
            </a:pPr>
            <a:r>
              <a:rPr lang="et-EE" b="1" dirty="0"/>
              <a:t>2020. </a:t>
            </a:r>
            <a:r>
              <a:rPr lang="et-EE" dirty="0"/>
              <a:t>sügisel töötavad EKA keraamikakursusel osalejad toidunõude disainiga, </a:t>
            </a:r>
          </a:p>
          <a:p>
            <a:pPr>
              <a:lnSpc>
                <a:spcPct val="150000"/>
              </a:lnSpc>
            </a:pPr>
            <a:r>
              <a:rPr lang="et-EE" dirty="0"/>
              <a:t>mida saaks kaasa võtta, </a:t>
            </a:r>
          </a:p>
          <a:p>
            <a:pPr>
              <a:lnSpc>
                <a:spcPct val="150000"/>
              </a:lnSpc>
            </a:pPr>
            <a:r>
              <a:rPr lang="et-EE" dirty="0"/>
              <a:t>mis hoiaks toidu soojas, </a:t>
            </a:r>
          </a:p>
          <a:p>
            <a:pPr>
              <a:lnSpc>
                <a:spcPct val="150000"/>
              </a:lnSpc>
            </a:pPr>
            <a:r>
              <a:rPr lang="et-EE" dirty="0"/>
              <a:t>mahutaks erinevad toidud,  </a:t>
            </a:r>
          </a:p>
          <a:p>
            <a:pPr>
              <a:lnSpc>
                <a:spcPct val="150000"/>
              </a:lnSpc>
            </a:pPr>
            <a:r>
              <a:rPr lang="et-EE" dirty="0"/>
              <a:t>ei oleks liiga kallis,</a:t>
            </a:r>
          </a:p>
          <a:p>
            <a:pPr>
              <a:lnSpc>
                <a:spcPct val="150000"/>
              </a:lnSpc>
            </a:pPr>
            <a:r>
              <a:rPr lang="et-EE" dirty="0"/>
              <a:t>korduvkasutatav.</a:t>
            </a:r>
          </a:p>
          <a:p>
            <a:pPr>
              <a:lnSpc>
                <a:spcPct val="150000"/>
              </a:lnSpc>
            </a:pPr>
            <a:endParaRPr lang="et-EE" dirty="0"/>
          </a:p>
          <a:p>
            <a:pPr marL="0" indent="0" algn="ctr">
              <a:lnSpc>
                <a:spcPct val="150000"/>
              </a:lnSpc>
              <a:buNone/>
            </a:pPr>
            <a:r>
              <a:rPr lang="et-EE" sz="1400" dirty="0"/>
              <a:t>     </a:t>
            </a:r>
            <a:r>
              <a:rPr lang="et-EE" sz="1400" i="1" dirty="0">
                <a:solidFill>
                  <a:schemeClr val="bg1"/>
                </a:solidFill>
              </a:rPr>
              <a:t>Pilt illustreeriv</a:t>
            </a:r>
          </a:p>
          <a:p>
            <a:pPr>
              <a:lnSpc>
                <a:spcPct val="150000"/>
              </a:lnSpc>
            </a:pPr>
            <a:endParaRPr lang="et-EE" dirty="0"/>
          </a:p>
          <a:p>
            <a:pPr marL="0" indent="0">
              <a:lnSpc>
                <a:spcPct val="150000"/>
              </a:lnSpc>
              <a:buFont typeface="Arial"/>
              <a:buNone/>
            </a:pPr>
            <a:endParaRPr lang="et-EE" sz="1000" dirty="0"/>
          </a:p>
          <a:p>
            <a:pPr marL="0" indent="0" algn="ctr">
              <a:buFont typeface="Arial"/>
              <a:buNone/>
            </a:pPr>
            <a:endParaRPr lang="et-EE" sz="1500" dirty="0"/>
          </a:p>
        </p:txBody>
      </p:sp>
    </p:spTree>
    <p:extLst>
      <p:ext uri="{BB962C8B-B14F-4D97-AF65-F5344CB8AC3E}">
        <p14:creationId xmlns:p14="http://schemas.microsoft.com/office/powerpoint/2010/main" val="2936448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28B30-79F5-4A22-BCF7-2DCB1BD63E36}"/>
              </a:ext>
            </a:extLst>
          </p:cNvPr>
          <p:cNvPicPr>
            <a:picLocks noChangeAspect="1"/>
          </p:cNvPicPr>
          <p:nvPr/>
        </p:nvPicPr>
        <p:blipFill>
          <a:blip r:embed="rId2"/>
          <a:stretch>
            <a:fillRect/>
          </a:stretch>
        </p:blipFill>
        <p:spPr>
          <a:xfrm>
            <a:off x="-405737" y="-6491"/>
            <a:ext cx="9656270" cy="6864491"/>
          </a:xfrm>
          <a:prstGeom prst="rect">
            <a:avLst/>
          </a:prstGeom>
        </p:spPr>
      </p:pic>
      <p:sp>
        <p:nvSpPr>
          <p:cNvPr id="12" name="Title 1">
            <a:extLst>
              <a:ext uri="{FF2B5EF4-FFF2-40B4-BE49-F238E27FC236}">
                <a16:creationId xmlns:a16="http://schemas.microsoft.com/office/drawing/2014/main" id="{0A32A300-69D1-4719-8E51-BFCB7A5ED3B3}"/>
              </a:ext>
            </a:extLst>
          </p:cNvPr>
          <p:cNvSpPr txBox="1">
            <a:spLocks/>
          </p:cNvSpPr>
          <p:nvPr/>
        </p:nvSpPr>
        <p:spPr>
          <a:xfrm>
            <a:off x="457200" y="89687"/>
            <a:ext cx="8229600" cy="8090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0" kern="1200">
                <a:solidFill>
                  <a:schemeClr val="bg1"/>
                </a:solidFill>
                <a:latin typeface="Arial"/>
                <a:ea typeface="+mj-ea"/>
                <a:cs typeface="Arial"/>
              </a:defRPr>
            </a:lvl1pPr>
          </a:lstStyle>
          <a:p>
            <a:r>
              <a:rPr lang="et-EE" b="1" dirty="0">
                <a:solidFill>
                  <a:schemeClr val="tx1"/>
                </a:solidFill>
              </a:rPr>
              <a:t>2019</a:t>
            </a:r>
          </a:p>
        </p:txBody>
      </p:sp>
    </p:spTree>
    <p:extLst>
      <p:ext uri="{BB962C8B-B14F-4D97-AF65-F5344CB8AC3E}">
        <p14:creationId xmlns:p14="http://schemas.microsoft.com/office/powerpoint/2010/main" val="1833491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B44D-BBF4-44E0-BDAD-7A8110A4F575}"/>
              </a:ext>
            </a:extLst>
          </p:cNvPr>
          <p:cNvSpPr>
            <a:spLocks noGrp="1"/>
          </p:cNvSpPr>
          <p:nvPr>
            <p:ph type="title"/>
          </p:nvPr>
        </p:nvSpPr>
        <p:spPr/>
        <p:txBody>
          <a:bodyPr>
            <a:normAutofit/>
          </a:bodyPr>
          <a:lstStyle/>
          <a:p>
            <a:r>
              <a:rPr lang="et-EE" dirty="0"/>
              <a:t>Terviklik vaade hankele</a:t>
            </a:r>
          </a:p>
        </p:txBody>
      </p:sp>
      <p:sp>
        <p:nvSpPr>
          <p:cNvPr id="3" name="Content Placeholder 2">
            <a:extLst>
              <a:ext uri="{FF2B5EF4-FFF2-40B4-BE49-F238E27FC236}">
                <a16:creationId xmlns:a16="http://schemas.microsoft.com/office/drawing/2014/main" id="{A99A4C77-9184-4D47-B4A3-5B91695D4EC9}"/>
              </a:ext>
            </a:extLst>
          </p:cNvPr>
          <p:cNvSpPr>
            <a:spLocks noGrp="1"/>
          </p:cNvSpPr>
          <p:nvPr>
            <p:ph idx="1"/>
          </p:nvPr>
        </p:nvSpPr>
        <p:spPr/>
        <p:txBody>
          <a:bodyPr>
            <a:normAutofit fontScale="92500" lnSpcReduction="10000"/>
          </a:bodyPr>
          <a:lstStyle/>
          <a:p>
            <a:pPr marL="0" indent="0">
              <a:buNone/>
            </a:pPr>
            <a:r>
              <a:rPr lang="et-EE" dirty="0"/>
              <a:t>Tihti puudub hanke korraldajatel terviklik vaade hankele ja hanke tulemuste mõjudele. Hinnatakse ainult üksikuid tegureid kuid nende suurem mõju jääb tähelepanuta. Tulenevalt poliitiliselt survest võetakse vastu rutakaid otsuseid, neid asjaosalistega läbi rääkimata.</a:t>
            </a:r>
          </a:p>
          <a:p>
            <a:pPr marL="0" indent="0">
              <a:buNone/>
            </a:pPr>
            <a:endParaRPr lang="et-EE" dirty="0"/>
          </a:p>
          <a:p>
            <a:pPr marL="0" indent="0">
              <a:buNone/>
            </a:pPr>
            <a:r>
              <a:rPr lang="et-EE" dirty="0"/>
              <a:t>Näiteks: </a:t>
            </a:r>
          </a:p>
          <a:p>
            <a:r>
              <a:rPr lang="et-EE" dirty="0"/>
              <a:t>Suurendades menüüs valikute arvu, suureneb ka </a:t>
            </a:r>
            <a:r>
              <a:rPr lang="et-EE" dirty="0" err="1"/>
              <a:t>biojäätmete</a:t>
            </a:r>
            <a:r>
              <a:rPr lang="et-EE" dirty="0"/>
              <a:t> hulk. Samas puudub võimalus </a:t>
            </a:r>
            <a:r>
              <a:rPr lang="et-EE" dirty="0" err="1"/>
              <a:t>biojäätmete</a:t>
            </a:r>
            <a:r>
              <a:rPr lang="et-EE" dirty="0"/>
              <a:t> tsentraalseks kogumiseks.</a:t>
            </a:r>
          </a:p>
          <a:p>
            <a:r>
              <a:rPr lang="et-EE" dirty="0"/>
              <a:t>Toitude serveerimine lasteaia rühmades suurendab tööjõukulu, seega ka toidupäeva hinda. Suureneb lastevanemate juurde makstav osa.</a:t>
            </a:r>
          </a:p>
          <a:p>
            <a:r>
              <a:rPr lang="et-EE" dirty="0"/>
              <a:t>Mahe või kohaliku tooraine nõue võib anda monopoli üksikule tootjale ja tõstab toidupäeva hinda. </a:t>
            </a:r>
          </a:p>
          <a:p>
            <a:r>
              <a:rPr lang="et-EE" dirty="0"/>
              <a:t>Viimase minuti hange, tekitab kõigile lisakulusid.</a:t>
            </a:r>
          </a:p>
          <a:p>
            <a:r>
              <a:rPr lang="et-EE" dirty="0"/>
              <a:t>Ei kooskõlastata teenuse tarbijaga hanke dokumente. Unustatakse lisada tarbija vaatest oluline kriteerium, kuid lisatakse KOV poliitiline nägemus.</a:t>
            </a:r>
          </a:p>
          <a:p>
            <a:r>
              <a:rPr lang="et-EE" dirty="0"/>
              <a:t>Jäetakse defineerimata </a:t>
            </a:r>
            <a:r>
              <a:rPr lang="et-EE" dirty="0" err="1"/>
              <a:t>järelkontroll</a:t>
            </a:r>
            <a:r>
              <a:rPr lang="et-EE" dirty="0"/>
              <a:t> ja rikkumise sanktsioon. </a:t>
            </a:r>
          </a:p>
        </p:txBody>
      </p:sp>
    </p:spTree>
    <p:extLst>
      <p:ext uri="{BB962C8B-B14F-4D97-AF65-F5344CB8AC3E}">
        <p14:creationId xmlns:p14="http://schemas.microsoft.com/office/powerpoint/2010/main" val="2710884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E1E1-1308-41D7-8447-305568970B1D}"/>
              </a:ext>
            </a:extLst>
          </p:cNvPr>
          <p:cNvSpPr>
            <a:spLocks noGrp="1"/>
          </p:cNvSpPr>
          <p:nvPr>
            <p:ph type="title"/>
          </p:nvPr>
        </p:nvSpPr>
        <p:spPr/>
        <p:txBody>
          <a:bodyPr/>
          <a:lstStyle/>
          <a:p>
            <a:r>
              <a:rPr lang="et-EE" dirty="0"/>
              <a:t>Kuulake praktikuid</a:t>
            </a:r>
          </a:p>
        </p:txBody>
      </p:sp>
      <p:sp>
        <p:nvSpPr>
          <p:cNvPr id="3" name="Content Placeholder 2">
            <a:extLst>
              <a:ext uri="{FF2B5EF4-FFF2-40B4-BE49-F238E27FC236}">
                <a16:creationId xmlns:a16="http://schemas.microsoft.com/office/drawing/2014/main" id="{D7204E4E-3C1C-4052-B9A0-FB7DDE6F66CB}"/>
              </a:ext>
            </a:extLst>
          </p:cNvPr>
          <p:cNvSpPr>
            <a:spLocks noGrp="1"/>
          </p:cNvSpPr>
          <p:nvPr>
            <p:ph idx="1"/>
          </p:nvPr>
        </p:nvSpPr>
        <p:spPr/>
        <p:txBody>
          <a:bodyPr>
            <a:normAutofit lnSpcReduction="10000"/>
          </a:bodyPr>
          <a:lstStyle/>
          <a:p>
            <a:r>
              <a:rPr lang="et-EE" sz="1800" b="0" i="0" dirty="0">
                <a:solidFill>
                  <a:srgbClr val="000000"/>
                </a:solidFill>
                <a:effectLst/>
                <a:latin typeface="+mn-lt"/>
              </a:rPr>
              <a:t>Alati on, mida vaidlustada!</a:t>
            </a:r>
          </a:p>
          <a:p>
            <a:r>
              <a:rPr lang="et-EE" dirty="0"/>
              <a:t>Kvalifitseerimise tingimuse õiguspärasuse hindamisel ei oma tähtsust ka sama </a:t>
            </a:r>
            <a:r>
              <a:rPr lang="et-EE" dirty="0" err="1"/>
              <a:t>hankija</a:t>
            </a:r>
            <a:r>
              <a:rPr lang="et-EE" dirty="0"/>
              <a:t> varasem hankepraktika. Kvalifitseerimise tingimuse õiguspärasust tuleb hinnata igakordselt konkreetse kaasuse asjaolude valguses.</a:t>
            </a:r>
          </a:p>
          <a:p>
            <a:r>
              <a:rPr lang="et-EE" dirty="0"/>
              <a:t>Käesoleval juhul leiab vaidlustuskomisjon, et vaidlusalune kvalifitseerimise tingimus ei ole õiguspärane, kuna </a:t>
            </a:r>
            <a:r>
              <a:rPr lang="et-EE" dirty="0" err="1"/>
              <a:t>Hankija</a:t>
            </a:r>
            <a:r>
              <a:rPr lang="et-EE" dirty="0"/>
              <a:t> ei ole tõendanud vaidlustusmenetluses selle vajalikkust ja proportsionaalsust. </a:t>
            </a:r>
          </a:p>
          <a:p>
            <a:r>
              <a:rPr lang="et-EE" dirty="0">
                <a:solidFill>
                  <a:srgbClr val="000000"/>
                </a:solidFill>
              </a:rPr>
              <a:t>Kuna asjaoludest lähtuvalt tuleb lugeda, et </a:t>
            </a:r>
            <a:r>
              <a:rPr lang="et-EE" dirty="0" err="1">
                <a:solidFill>
                  <a:srgbClr val="000000"/>
                </a:solidFill>
              </a:rPr>
              <a:t>hankija</a:t>
            </a:r>
            <a:r>
              <a:rPr lang="et-EE" dirty="0">
                <a:solidFill>
                  <a:srgbClr val="000000"/>
                </a:solidFill>
              </a:rPr>
              <a:t> tunnistas vaidlustuse põhjendatuks, mõistab vaidlustuskomisjon RHS § 198 lg 1 alusel </a:t>
            </a:r>
            <a:r>
              <a:rPr lang="et-EE" dirty="0" err="1">
                <a:solidFill>
                  <a:srgbClr val="000000"/>
                </a:solidFill>
              </a:rPr>
              <a:t>hankijalt</a:t>
            </a:r>
            <a:r>
              <a:rPr lang="et-EE" dirty="0">
                <a:solidFill>
                  <a:srgbClr val="000000"/>
                </a:solidFill>
              </a:rPr>
              <a:t> </a:t>
            </a:r>
            <a:r>
              <a:rPr lang="et-EE" dirty="0" err="1">
                <a:solidFill>
                  <a:srgbClr val="000000"/>
                </a:solidFill>
              </a:rPr>
              <a:t>vaidlustaja</a:t>
            </a:r>
            <a:r>
              <a:rPr lang="et-EE" dirty="0">
                <a:solidFill>
                  <a:srgbClr val="000000"/>
                </a:solidFill>
              </a:rPr>
              <a:t> kasuks välja viimase poolt vaidlustuse esitamisel tasutud riigilõivu täies ulatuses ning tema vaidlustusmenetlusega seotud lepingulise esindaja kulud põhjendatud ja vajalikus ulatuses.</a:t>
            </a:r>
          </a:p>
          <a:p>
            <a:endParaRPr lang="et-EE" sz="1800" b="0" i="0" dirty="0">
              <a:solidFill>
                <a:srgbClr val="000000"/>
              </a:solidFill>
              <a:effectLst/>
              <a:latin typeface="+mn-lt"/>
            </a:endParaRPr>
          </a:p>
          <a:p>
            <a:r>
              <a:rPr lang="et-EE" dirty="0">
                <a:solidFill>
                  <a:srgbClr val="000000"/>
                </a:solidFill>
                <a:latin typeface="+mn-lt"/>
              </a:rPr>
              <a:t>Kohtu või VAKO vaatest ei ole oluline mitte sisu vaid formaalsus.</a:t>
            </a:r>
            <a:endParaRPr lang="et-EE" dirty="0">
              <a:latin typeface="+mn-lt"/>
            </a:endParaRPr>
          </a:p>
        </p:txBody>
      </p:sp>
    </p:spTree>
    <p:extLst>
      <p:ext uri="{BB962C8B-B14F-4D97-AF65-F5344CB8AC3E}">
        <p14:creationId xmlns:p14="http://schemas.microsoft.com/office/powerpoint/2010/main" val="2045924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1D6E-C0CA-4A6F-B22B-261FA1EAC915}"/>
              </a:ext>
            </a:extLst>
          </p:cNvPr>
          <p:cNvSpPr>
            <a:spLocks noGrp="1"/>
          </p:cNvSpPr>
          <p:nvPr>
            <p:ph type="title"/>
          </p:nvPr>
        </p:nvSpPr>
        <p:spPr/>
        <p:txBody>
          <a:bodyPr>
            <a:normAutofit/>
          </a:bodyPr>
          <a:lstStyle/>
          <a:p>
            <a:r>
              <a:rPr lang="et-EE" dirty="0"/>
              <a:t>Aeg ja hangete kooskõlastamine</a:t>
            </a:r>
          </a:p>
        </p:txBody>
      </p:sp>
      <p:sp>
        <p:nvSpPr>
          <p:cNvPr id="3" name="Content Placeholder 2">
            <a:extLst>
              <a:ext uri="{FF2B5EF4-FFF2-40B4-BE49-F238E27FC236}">
                <a16:creationId xmlns:a16="http://schemas.microsoft.com/office/drawing/2014/main" id="{00B56D04-2DDA-4180-B965-778833415AFB}"/>
              </a:ext>
            </a:extLst>
          </p:cNvPr>
          <p:cNvSpPr>
            <a:spLocks noGrp="1"/>
          </p:cNvSpPr>
          <p:nvPr>
            <p:ph idx="1"/>
          </p:nvPr>
        </p:nvSpPr>
        <p:spPr/>
        <p:txBody>
          <a:bodyPr/>
          <a:lstStyle/>
          <a:p>
            <a:pPr marL="0" indent="0">
              <a:buNone/>
            </a:pPr>
            <a:r>
              <a:rPr lang="et-EE" dirty="0" err="1"/>
              <a:t>Hankijad</a:t>
            </a:r>
            <a:r>
              <a:rPr lang="et-EE" dirty="0"/>
              <a:t> jätavad hangete läbiviimise viimasele hetkele jättes arvesse võtmata näiteks:</a:t>
            </a:r>
          </a:p>
          <a:p>
            <a:r>
              <a:rPr lang="et-EE" dirty="0"/>
              <a:t>Võimalikud </a:t>
            </a:r>
            <a:r>
              <a:rPr lang="et-EE" b="1" u="sng" dirty="0"/>
              <a:t>vaidlustused</a:t>
            </a:r>
            <a:r>
              <a:rPr lang="et-EE" dirty="0"/>
              <a:t>, mille tõttu ei ole võimalik tähtajaliselt lepingut sõlmida. Mis võib viia hanke tühistamiseni, tekitades lisa kulu nii pakkujale kui </a:t>
            </a:r>
            <a:r>
              <a:rPr lang="et-EE" dirty="0" err="1"/>
              <a:t>hankijale</a:t>
            </a:r>
            <a:r>
              <a:rPr lang="et-EE" dirty="0"/>
              <a:t>.</a:t>
            </a:r>
          </a:p>
          <a:p>
            <a:r>
              <a:rPr lang="et-EE" dirty="0"/>
              <a:t>Kui soovitake </a:t>
            </a:r>
            <a:r>
              <a:rPr lang="et-EE" b="1" u="sng" dirty="0"/>
              <a:t>mahetoorainet</a:t>
            </a:r>
            <a:r>
              <a:rPr lang="et-EE" dirty="0"/>
              <a:t>, siis vajab kohalik põllumees infot koguste kohta juba kevadel, kuigi leping algab alles sügisel. </a:t>
            </a:r>
          </a:p>
          <a:p>
            <a:r>
              <a:rPr lang="et-EE" dirty="0"/>
              <a:t>Kui uuel operaatoril on vaja sisustada uus köök, vajab ta selleks piisavalt aega. Kööke ei sisustata ühe nädala ega kuuga!</a:t>
            </a:r>
          </a:p>
          <a:p>
            <a:r>
              <a:rPr lang="et-EE" dirty="0"/>
              <a:t>Uuel operaatoril on vaja taotleda tegevusluba, kooskõlastada enesekontrolli plaan, leida ja koolitada töötajad, sõlmida lepingut tarnijatega, kahjuritõrje, prügi- ja koristusfirmadega, jne.</a:t>
            </a:r>
          </a:p>
          <a:p>
            <a:endParaRPr lang="et-EE" dirty="0"/>
          </a:p>
          <a:p>
            <a:endParaRPr lang="et-EE" dirty="0"/>
          </a:p>
        </p:txBody>
      </p:sp>
    </p:spTree>
    <p:extLst>
      <p:ext uri="{BB962C8B-B14F-4D97-AF65-F5344CB8AC3E}">
        <p14:creationId xmlns:p14="http://schemas.microsoft.com/office/powerpoint/2010/main" val="63800341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935C-D8DA-4C1F-8D29-DAC567C1EFF0}"/>
              </a:ext>
            </a:extLst>
          </p:cNvPr>
          <p:cNvSpPr>
            <a:spLocks noGrp="1"/>
          </p:cNvSpPr>
          <p:nvPr>
            <p:ph type="title"/>
          </p:nvPr>
        </p:nvSpPr>
        <p:spPr/>
        <p:txBody>
          <a:bodyPr/>
          <a:lstStyle/>
          <a:p>
            <a:r>
              <a:rPr lang="et-EE" dirty="0"/>
              <a:t>Aeg on </a:t>
            </a:r>
            <a:r>
              <a:rPr lang="et-EE" dirty="0" err="1"/>
              <a:t>kriitline</a:t>
            </a:r>
            <a:endParaRPr lang="et-EE" dirty="0"/>
          </a:p>
        </p:txBody>
      </p:sp>
      <p:sp>
        <p:nvSpPr>
          <p:cNvPr id="3" name="Content Placeholder 2">
            <a:extLst>
              <a:ext uri="{FF2B5EF4-FFF2-40B4-BE49-F238E27FC236}">
                <a16:creationId xmlns:a16="http://schemas.microsoft.com/office/drawing/2014/main" id="{BF3A5C2D-1F76-4DDC-A8DF-29D43FE4539F}"/>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t-EE" dirty="0"/>
              <a:t>Uus leping peab algama </a:t>
            </a:r>
            <a:r>
              <a:rPr lang="et-EE" b="1" u="sng" dirty="0"/>
              <a:t>1.08.2021</a:t>
            </a:r>
            <a:r>
              <a:rPr lang="et-EE" dirty="0"/>
              <a:t>. </a:t>
            </a:r>
          </a:p>
          <a:p>
            <a:pPr>
              <a:buFont typeface="Wingdings" panose="05000000000000000000" pitchFamily="2" charset="2"/>
              <a:buChar char="ü"/>
            </a:pPr>
            <a:r>
              <a:rPr lang="et-EE" dirty="0"/>
              <a:t>Lepingus on märgitud, </a:t>
            </a:r>
            <a:r>
              <a:rPr lang="et-EE" b="1" u="sng" dirty="0"/>
              <a:t>1.08.2021</a:t>
            </a:r>
            <a:r>
              <a:rPr lang="et-EE" u="sng" dirty="0"/>
              <a:t> </a:t>
            </a:r>
            <a:r>
              <a:rPr lang="et-EE" dirty="0"/>
              <a:t>või peale vaidlustuste lõppu.</a:t>
            </a:r>
          </a:p>
          <a:p>
            <a:pPr>
              <a:buFont typeface="Wingdings" panose="05000000000000000000" pitchFamily="2" charset="2"/>
              <a:buChar char="ü"/>
            </a:pPr>
            <a:r>
              <a:rPr lang="et-EE" dirty="0"/>
              <a:t>Hange toimub </a:t>
            </a:r>
            <a:r>
              <a:rPr lang="et-EE" b="1" u="sng" dirty="0"/>
              <a:t>jaanuar 2021</a:t>
            </a:r>
            <a:r>
              <a:rPr lang="et-EE" dirty="0"/>
              <a:t>. </a:t>
            </a:r>
          </a:p>
          <a:p>
            <a:pPr>
              <a:buFont typeface="Wingdings" panose="05000000000000000000" pitchFamily="2" charset="2"/>
              <a:buChar char="ü"/>
            </a:pPr>
            <a:r>
              <a:rPr lang="et-EE" dirty="0"/>
              <a:t>Pakkumise esitamiseks vähemalt </a:t>
            </a:r>
            <a:r>
              <a:rPr lang="et-EE" b="1" u="sng" dirty="0"/>
              <a:t>1 kuu</a:t>
            </a:r>
          </a:p>
          <a:p>
            <a:pPr>
              <a:buFont typeface="Wingdings" panose="05000000000000000000" pitchFamily="2" charset="2"/>
              <a:buChar char="ü"/>
            </a:pPr>
            <a:r>
              <a:rPr lang="et-EE" dirty="0"/>
              <a:t>Vaidlustusteks jääb </a:t>
            </a:r>
            <a:r>
              <a:rPr lang="et-EE" b="1" u="sng" dirty="0"/>
              <a:t>2 kuud</a:t>
            </a:r>
            <a:r>
              <a:rPr lang="et-EE" dirty="0"/>
              <a:t>. </a:t>
            </a:r>
          </a:p>
          <a:p>
            <a:pPr>
              <a:buFont typeface="Wingdings" panose="05000000000000000000" pitchFamily="2" charset="2"/>
              <a:buChar char="ü"/>
            </a:pPr>
            <a:r>
              <a:rPr lang="et-EE" b="1" u="sng" dirty="0"/>
              <a:t>Aprillis</a:t>
            </a:r>
            <a:r>
              <a:rPr lang="et-EE" dirty="0"/>
              <a:t> selgub uus operaator. </a:t>
            </a:r>
          </a:p>
          <a:p>
            <a:pPr>
              <a:buFont typeface="Wingdings" panose="05000000000000000000" pitchFamily="2" charset="2"/>
              <a:buChar char="ü"/>
            </a:pPr>
            <a:r>
              <a:rPr lang="et-EE" dirty="0"/>
              <a:t>Piisav aeg seadmete jms hankimiseks, kohalikule tootjale tellimuse esitamiseks.</a:t>
            </a:r>
          </a:p>
          <a:p>
            <a:pPr>
              <a:buFont typeface="Wingdings" panose="05000000000000000000" pitchFamily="2" charset="2"/>
              <a:buChar char="ü"/>
            </a:pPr>
            <a:r>
              <a:rPr lang="et-EE" dirty="0"/>
              <a:t>Väiksem koormus koolile, sanitaar remondiks piisav aeg, jm.</a:t>
            </a:r>
          </a:p>
          <a:p>
            <a:pPr marL="0" indent="0">
              <a:buNone/>
            </a:pPr>
            <a:endParaRPr lang="et-EE" dirty="0"/>
          </a:p>
          <a:p>
            <a:pPr marL="0" indent="0">
              <a:buNone/>
            </a:pPr>
            <a:r>
              <a:rPr lang="et-EE" dirty="0"/>
              <a:t>Lisaks</a:t>
            </a:r>
          </a:p>
          <a:p>
            <a:r>
              <a:rPr lang="et-EE" dirty="0"/>
              <a:t>Piisav hanke periood ei lähe vastuollu euroopa liidu hanke nõuetega, kui summa ületab piirmäära.</a:t>
            </a:r>
          </a:p>
          <a:p>
            <a:r>
              <a:rPr lang="et-EE" dirty="0"/>
              <a:t>Vähendab korruptsiooni ohtu, piisav aeg kõigil huvilistel pakkumise esitamiseks. Piisav aeg ruumidega tutvumiseks.</a:t>
            </a:r>
          </a:p>
          <a:p>
            <a:r>
              <a:rPr lang="et-EE" dirty="0"/>
              <a:t>Vaidlustusprotsesside läbimiseks piisav aeg. </a:t>
            </a:r>
          </a:p>
          <a:p>
            <a:pPr marL="0" indent="0">
              <a:buNone/>
            </a:pPr>
            <a:endParaRPr lang="et-EE" dirty="0"/>
          </a:p>
        </p:txBody>
      </p:sp>
    </p:spTree>
    <p:extLst>
      <p:ext uri="{BB962C8B-B14F-4D97-AF65-F5344CB8AC3E}">
        <p14:creationId xmlns:p14="http://schemas.microsoft.com/office/powerpoint/2010/main" val="1787605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4AE0-95DE-4A3C-AB5B-ADAD2CBC0BE0}"/>
              </a:ext>
            </a:extLst>
          </p:cNvPr>
          <p:cNvSpPr>
            <a:spLocks noGrp="1"/>
          </p:cNvSpPr>
          <p:nvPr>
            <p:ph type="title"/>
          </p:nvPr>
        </p:nvSpPr>
        <p:spPr/>
        <p:txBody>
          <a:bodyPr/>
          <a:lstStyle/>
          <a:p>
            <a:r>
              <a:rPr lang="et-EE" dirty="0"/>
              <a:t>Subjektiivsus riigihankes?</a:t>
            </a:r>
          </a:p>
        </p:txBody>
      </p:sp>
      <p:sp>
        <p:nvSpPr>
          <p:cNvPr id="3" name="Content Placeholder 2">
            <a:extLst>
              <a:ext uri="{FF2B5EF4-FFF2-40B4-BE49-F238E27FC236}">
                <a16:creationId xmlns:a16="http://schemas.microsoft.com/office/drawing/2014/main" id="{09DC4C80-7AF5-4661-82E2-A9BE30E6DFCC}"/>
              </a:ext>
            </a:extLst>
          </p:cNvPr>
          <p:cNvSpPr>
            <a:spLocks noGrp="1"/>
          </p:cNvSpPr>
          <p:nvPr>
            <p:ph idx="1"/>
          </p:nvPr>
        </p:nvSpPr>
        <p:spPr>
          <a:xfrm>
            <a:off x="390525" y="939800"/>
            <a:ext cx="8229600" cy="4284133"/>
          </a:xfrm>
        </p:spPr>
        <p:txBody>
          <a:bodyPr>
            <a:noAutofit/>
          </a:bodyPr>
          <a:lstStyle/>
          <a:p>
            <a:pPr marL="0" indent="0">
              <a:buNone/>
            </a:pPr>
            <a:r>
              <a:rPr lang="et-EE" sz="1200" dirty="0"/>
              <a:t>Pahatihti kipub nii olema, et otsustamise hetkel ei pöörata piisavat tähelepanu ja tulemusena tuleb probleemidega tegeleda kogu hankelepingu kehtivuse ajal. Hankelepingu lepingu lõpetamine on väga kulukas ja keeruline protsess.</a:t>
            </a:r>
          </a:p>
          <a:p>
            <a:r>
              <a:rPr lang="et-EE" sz="1200" dirty="0"/>
              <a:t>KOV hanke tulemusena võidab üks toitlustaja kogu KOV toitlustamise hanke. Juba esimestel kuudel tekkib rahulolematus. KOV soovib lepingut lõpetada. Toitlustaja lahkub ootamatult vahetult enne kooliaasta algust. Tulemuseks maakohtu otsus mille järgi KOV on kohustatud toitlustajale tasume hüvitist 32 000 EUR.</a:t>
            </a:r>
          </a:p>
          <a:p>
            <a:r>
              <a:rPr lang="et-EE" sz="1200" dirty="0"/>
              <a:t>Kool kirjutab sisse hankesse ISO9001 nõude, teades et vastav sertifikaat on olemas nende olemasoleval toitlustajal ja ühel konkurendil? Turu osaliste arv on 10 ja enam ettevõtet.</a:t>
            </a:r>
          </a:p>
          <a:p>
            <a:r>
              <a:rPr lang="et-EE" sz="1200" dirty="0"/>
              <a:t>Hankes nõutakse, et valmistamise köök oleks tegevuskohast mitte rohkem kui 15 km kaugusel. Sellisele kitsendusele vastav köök on ainult olemasoleval toitlustajal. Tulemuseks on suletud turg, konkurentsi puudumine ja stagneerunud menüüd.</a:t>
            </a:r>
          </a:p>
          <a:p>
            <a:r>
              <a:rPr lang="et-EE" sz="1200" dirty="0"/>
              <a:t>KOV viib läbi 10 riigihanget koolidesse toitlustaja leidmiseks. Hangete tulemusena ei muutud mitte üheski koolis toitlustaja.</a:t>
            </a:r>
          </a:p>
          <a:p>
            <a:r>
              <a:rPr lang="et-EE" sz="1200" dirty="0"/>
              <a:t>Hinnapõhine hange, kus hanke võidab madalaima hinna pakkuja. Tulemuseks on olemasoleva toitlustaja pankrott, samade omanike uus ettevõte võidab uuesti hanke ja 2 septembril supp, mis koosneb puljongist, kartulis ja porgandist. Teisel toitlustamise kuul tekkib operaatoril maksuvõlg.</a:t>
            </a:r>
          </a:p>
          <a:p>
            <a:r>
              <a:rPr lang="et-EE" sz="1200" dirty="0"/>
              <a:t>Hanke võitja otsustab kooli juhtkond valides tasuta lisateenuste hulgast koolile olulised tasuta lisateenused. Nende olulisust hindab kool ja hindamise loogikat osapooltele ei avalikustada.</a:t>
            </a:r>
          </a:p>
          <a:p>
            <a:r>
              <a:rPr lang="et-EE" sz="1200" dirty="0"/>
              <a:t>Hanke menüüdes on keelatud kasutada konserveeritud tooteid. Olemasolev operaator lisab menüüle päikesekuivatatud tomatid. </a:t>
            </a:r>
            <a:r>
              <a:rPr lang="et-EE" sz="1200" dirty="0" err="1"/>
              <a:t>VAKO-s</a:t>
            </a:r>
            <a:r>
              <a:rPr lang="et-EE" sz="1200" dirty="0"/>
              <a:t> selgitatakse, et tegemist on säilitusviisi mitte konserv tootega. Ka ananass siirupis on sellise käsitluse järgi säilitusviis.</a:t>
            </a:r>
          </a:p>
          <a:p>
            <a:r>
              <a:rPr lang="et-EE" sz="1200" dirty="0"/>
              <a:t>Lasteaed lükkab tagasi hanke menüü ja pakkumuse. Põhjendus, menüüs on kasutatud idusid, mis ei ole nende käsitluses tervislikud.</a:t>
            </a:r>
          </a:p>
          <a:p>
            <a:r>
              <a:rPr lang="et-EE" sz="1200" dirty="0"/>
              <a:t>Maitsmise komisjon toob puudusena välja suppides kasutatavad erinevad tükeldusviisid. Suppides on lubatud kasutada ainult ühesugust tükeldus. Kui kuubik, siis kui kuubik kõikidele komponentidele.</a:t>
            </a:r>
          </a:p>
        </p:txBody>
      </p:sp>
    </p:spTree>
    <p:extLst>
      <p:ext uri="{BB962C8B-B14F-4D97-AF65-F5344CB8AC3E}">
        <p14:creationId xmlns:p14="http://schemas.microsoft.com/office/powerpoint/2010/main" val="2958801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ruit&#10;&#10;Description automatically generated">
            <a:extLst>
              <a:ext uri="{FF2B5EF4-FFF2-40B4-BE49-F238E27FC236}">
                <a16:creationId xmlns:a16="http://schemas.microsoft.com/office/drawing/2014/main" id="{3AB879DF-3540-491C-9F5D-43984D67808E}"/>
              </a:ext>
            </a:extLst>
          </p:cNvPr>
          <p:cNvPicPr>
            <a:picLocks noGrp="1" noChangeAspect="1"/>
          </p:cNvPicPr>
          <p:nvPr>
            <p:ph idx="1"/>
          </p:nvPr>
        </p:nvPicPr>
        <p:blipFill rotWithShape="1">
          <a:blip r:embed="rId2"/>
          <a:stretch/>
        </p:blipFill>
        <p:spPr>
          <a:xfrm>
            <a:off x="90487" y="298675"/>
            <a:ext cx="8963025" cy="5332999"/>
          </a:xfrm>
          <a:noFill/>
        </p:spPr>
      </p:pic>
    </p:spTree>
    <p:extLst>
      <p:ext uri="{BB962C8B-B14F-4D97-AF65-F5344CB8AC3E}">
        <p14:creationId xmlns:p14="http://schemas.microsoft.com/office/powerpoint/2010/main" val="29315351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ED8AC2-0A4B-4C1C-9B82-E2CC73250970}"/>
              </a:ext>
            </a:extLst>
          </p:cNvPr>
          <p:cNvPicPr>
            <a:picLocks noGrp="1" noChangeAspect="1"/>
          </p:cNvPicPr>
          <p:nvPr>
            <p:ph idx="1"/>
          </p:nvPr>
        </p:nvPicPr>
        <p:blipFill>
          <a:blip r:embed="rId2"/>
          <a:stretch>
            <a:fillRect/>
          </a:stretch>
        </p:blipFill>
        <p:spPr>
          <a:xfrm>
            <a:off x="990600" y="752338"/>
            <a:ext cx="7162800" cy="5161518"/>
          </a:xfrm>
          <a:prstGeom prst="rect">
            <a:avLst/>
          </a:prstGeom>
        </p:spPr>
      </p:pic>
      <p:sp>
        <p:nvSpPr>
          <p:cNvPr id="2" name="Title 1">
            <a:extLst>
              <a:ext uri="{FF2B5EF4-FFF2-40B4-BE49-F238E27FC236}">
                <a16:creationId xmlns:a16="http://schemas.microsoft.com/office/drawing/2014/main" id="{09FE1566-DF3E-409C-BEFD-B645FA7E27B2}"/>
              </a:ext>
            </a:extLst>
          </p:cNvPr>
          <p:cNvSpPr>
            <a:spLocks noGrp="1"/>
          </p:cNvSpPr>
          <p:nvPr>
            <p:ph type="title"/>
          </p:nvPr>
        </p:nvSpPr>
        <p:spPr>
          <a:xfrm>
            <a:off x="457200" y="274638"/>
            <a:ext cx="8229600" cy="809095"/>
          </a:xfrm>
        </p:spPr>
        <p:txBody>
          <a:bodyPr/>
          <a:lstStyle/>
          <a:p>
            <a:r>
              <a:rPr lang="et-EE" dirty="0"/>
              <a:t>Baltic </a:t>
            </a:r>
            <a:r>
              <a:rPr lang="et-EE" dirty="0" err="1"/>
              <a:t>Restaurants</a:t>
            </a:r>
            <a:r>
              <a:rPr lang="et-EE" dirty="0"/>
              <a:t> Estonia AS (BRE)</a:t>
            </a:r>
          </a:p>
        </p:txBody>
      </p:sp>
    </p:spTree>
    <p:extLst>
      <p:ext uri="{BB962C8B-B14F-4D97-AF65-F5344CB8AC3E}">
        <p14:creationId xmlns:p14="http://schemas.microsoft.com/office/powerpoint/2010/main" val="950691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A01B-C8FE-4306-8AB7-9F2E4422F733}"/>
              </a:ext>
            </a:extLst>
          </p:cNvPr>
          <p:cNvSpPr>
            <a:spLocks noGrp="1"/>
          </p:cNvSpPr>
          <p:nvPr>
            <p:ph type="title"/>
          </p:nvPr>
        </p:nvSpPr>
        <p:spPr>
          <a:xfrm>
            <a:off x="457200" y="274638"/>
            <a:ext cx="8229600" cy="809095"/>
          </a:xfrm>
        </p:spPr>
        <p:txBody>
          <a:bodyPr anchor="ctr">
            <a:normAutofit/>
          </a:bodyPr>
          <a:lstStyle/>
          <a:p>
            <a:r>
              <a:rPr lang="et-EE" dirty="0"/>
              <a:t>Uus Algus</a:t>
            </a:r>
          </a:p>
        </p:txBody>
      </p:sp>
      <p:pic>
        <p:nvPicPr>
          <p:cNvPr id="5" name="Picture 4">
            <a:extLst>
              <a:ext uri="{FF2B5EF4-FFF2-40B4-BE49-F238E27FC236}">
                <a16:creationId xmlns:a16="http://schemas.microsoft.com/office/drawing/2014/main" id="{134A060F-1F55-43A0-90D8-34525FA12507}"/>
              </a:ext>
            </a:extLst>
          </p:cNvPr>
          <p:cNvPicPr>
            <a:picLocks noChangeAspect="1"/>
          </p:cNvPicPr>
          <p:nvPr/>
        </p:nvPicPr>
        <p:blipFill>
          <a:blip r:embed="rId2"/>
          <a:stretch>
            <a:fillRect/>
          </a:stretch>
        </p:blipFill>
        <p:spPr>
          <a:xfrm>
            <a:off x="746881" y="1320800"/>
            <a:ext cx="7650237" cy="4284133"/>
          </a:xfrm>
          <a:prstGeom prst="rect">
            <a:avLst/>
          </a:prstGeom>
          <a:noFill/>
        </p:spPr>
      </p:pic>
    </p:spTree>
    <p:extLst>
      <p:ext uri="{BB962C8B-B14F-4D97-AF65-F5344CB8AC3E}">
        <p14:creationId xmlns:p14="http://schemas.microsoft.com/office/powerpoint/2010/main" val="210081503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4679-DA72-4780-8979-BAB0E2E6FD2C}"/>
              </a:ext>
            </a:extLst>
          </p:cNvPr>
          <p:cNvSpPr>
            <a:spLocks noGrp="1"/>
          </p:cNvSpPr>
          <p:nvPr>
            <p:ph type="title"/>
          </p:nvPr>
        </p:nvSpPr>
        <p:spPr/>
        <p:txBody>
          <a:bodyPr/>
          <a:lstStyle/>
          <a:p>
            <a:r>
              <a:rPr lang="et-EE" dirty="0"/>
              <a:t>Kuidas edasi?</a:t>
            </a:r>
          </a:p>
        </p:txBody>
      </p:sp>
      <p:sp>
        <p:nvSpPr>
          <p:cNvPr id="3" name="Content Placeholder 2">
            <a:extLst>
              <a:ext uri="{FF2B5EF4-FFF2-40B4-BE49-F238E27FC236}">
                <a16:creationId xmlns:a16="http://schemas.microsoft.com/office/drawing/2014/main" id="{1AC6352D-7879-44A9-986D-25B7D2F21B66}"/>
              </a:ext>
            </a:extLst>
          </p:cNvPr>
          <p:cNvSpPr>
            <a:spLocks noGrp="1"/>
          </p:cNvSpPr>
          <p:nvPr>
            <p:ph idx="1"/>
          </p:nvPr>
        </p:nvSpPr>
        <p:spPr/>
        <p:txBody>
          <a:bodyPr>
            <a:normAutofit lnSpcReduction="10000"/>
          </a:bodyPr>
          <a:lstStyle/>
          <a:p>
            <a:pPr fontAlgn="base"/>
            <a:r>
              <a:rPr lang="et-EE" dirty="0"/>
              <a:t>Milline on uus lepinguline suhe olukorras kus haridusasutus muudab oma tegevust. Näiteks</a:t>
            </a:r>
          </a:p>
          <a:p>
            <a:pPr marL="738803" lvl="1" indent="-342900" fontAlgn="base">
              <a:buFont typeface="Arial" panose="020B0604020202020204" pitchFamily="34" charset="0"/>
              <a:buChar char="•"/>
            </a:pPr>
            <a:r>
              <a:rPr lang="et-EE" dirty="0"/>
              <a:t>Koolid rakendavad reedeti e-õppe päeva</a:t>
            </a:r>
          </a:p>
          <a:p>
            <a:pPr marL="738803" lvl="1" indent="-342900" fontAlgn="base">
              <a:buFont typeface="Arial" panose="020B0604020202020204" pitchFamily="34" charset="0"/>
              <a:buChar char="•"/>
            </a:pPr>
            <a:r>
              <a:rPr lang="et-EE" dirty="0"/>
              <a:t>Gümnaasiumites hajutatakse õpilasi, st vähem sööjaid kui lepingu hanke tekstis lubatud.</a:t>
            </a:r>
          </a:p>
          <a:p>
            <a:pPr marL="738803" lvl="1" indent="-342900" fontAlgn="base">
              <a:buFont typeface="Arial" panose="020B0604020202020204" pitchFamily="34" charset="0"/>
              <a:buChar char="•"/>
            </a:pPr>
            <a:r>
              <a:rPr lang="et-EE" dirty="0"/>
              <a:t>Lasteaiad annavad hanke tekstis välja kohal käimiste protsendi, aga tulenevalt olukorrast lapsi kohale ei tooda.</a:t>
            </a:r>
          </a:p>
          <a:p>
            <a:pPr marL="738803" lvl="1" indent="-342900" fontAlgn="base">
              <a:buFont typeface="Arial" panose="020B0604020202020204" pitchFamily="34" charset="0"/>
              <a:buChar char="•"/>
            </a:pPr>
            <a:r>
              <a:rPr lang="et-EE" dirty="0"/>
              <a:t>Ülikoolid liiguvad rohkem distantsõppele ja kohal käimine väheneb</a:t>
            </a:r>
          </a:p>
          <a:p>
            <a:pPr marL="738803" lvl="1" indent="-342900" fontAlgn="base">
              <a:buFont typeface="Arial" panose="020B0604020202020204" pitchFamily="34" charset="0"/>
              <a:buChar char="•"/>
            </a:pPr>
            <a:r>
              <a:rPr lang="et-EE" dirty="0"/>
              <a:t>Soe toit asendatakse toidupakkidega</a:t>
            </a:r>
          </a:p>
          <a:p>
            <a:pPr marL="281603" indent="-285750" fontAlgn="base"/>
            <a:r>
              <a:rPr lang="et-EE" dirty="0"/>
              <a:t>Kas hankeleping näeb selliseid võimalusi ette ja pakkujaid on enne pakkumise esitamist nendest võimalustest teavitatud?</a:t>
            </a:r>
          </a:p>
          <a:p>
            <a:pPr marL="281603" indent="-285750" fontAlgn="base"/>
            <a:endParaRPr lang="et-EE" dirty="0"/>
          </a:p>
          <a:p>
            <a:pPr marL="395903" lvl="1" indent="0" fontAlgn="base">
              <a:buNone/>
            </a:pPr>
            <a:r>
              <a:rPr lang="et-EE" dirty="0"/>
              <a:t>Mitte ainult haridusasutusel ei ole keeruline oma tegevust planeerida vaid ka partneritel. Suhelge oma partneritega!</a:t>
            </a:r>
          </a:p>
        </p:txBody>
      </p:sp>
    </p:spTree>
    <p:extLst>
      <p:ext uri="{BB962C8B-B14F-4D97-AF65-F5344CB8AC3E}">
        <p14:creationId xmlns:p14="http://schemas.microsoft.com/office/powerpoint/2010/main" val="492122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C912-E319-453B-B181-3E392B593E82}"/>
              </a:ext>
            </a:extLst>
          </p:cNvPr>
          <p:cNvSpPr>
            <a:spLocks noGrp="1"/>
          </p:cNvSpPr>
          <p:nvPr>
            <p:ph type="title"/>
          </p:nvPr>
        </p:nvSpPr>
        <p:spPr/>
        <p:txBody>
          <a:bodyPr/>
          <a:lstStyle/>
          <a:p>
            <a:r>
              <a:rPr lang="et-EE" dirty="0"/>
              <a:t>Püsige terved! </a:t>
            </a:r>
          </a:p>
        </p:txBody>
      </p:sp>
    </p:spTree>
    <p:extLst>
      <p:ext uri="{BB962C8B-B14F-4D97-AF65-F5344CB8AC3E}">
        <p14:creationId xmlns:p14="http://schemas.microsoft.com/office/powerpoint/2010/main" val="9565955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26197431-728F-4E0C-8189-0B282E116F02}"/>
              </a:ext>
            </a:extLst>
          </p:cNvPr>
          <p:cNvSpPr txBox="1">
            <a:spLocks/>
          </p:cNvSpPr>
          <p:nvPr/>
        </p:nvSpPr>
        <p:spPr>
          <a:xfrm>
            <a:off x="457200" y="274638"/>
            <a:ext cx="8229600" cy="809095"/>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Clr>
                <a:srgbClr val="99A007"/>
              </a:buClr>
              <a:buSzPct val="120000"/>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9A007"/>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ts val="600"/>
              </a:spcAft>
              <a:buNone/>
            </a:pPr>
            <a:r>
              <a:rPr lang="en-US" sz="3200" b="0" kern="1200">
                <a:solidFill>
                  <a:srgbClr val="A8AD00"/>
                </a:solidFill>
                <a:latin typeface="Arial"/>
                <a:ea typeface="+mj-ea"/>
                <a:cs typeface="Arial"/>
              </a:rPr>
              <a:t>Kontakt</a:t>
            </a:r>
            <a:endParaRPr lang="en-US" sz="3200" b="0" kern="1200" dirty="0">
              <a:solidFill>
                <a:srgbClr val="A8AD00"/>
              </a:solidFill>
              <a:latin typeface="Arial"/>
              <a:ea typeface="+mj-ea"/>
              <a:cs typeface="Arial"/>
            </a:endParaRPr>
          </a:p>
        </p:txBody>
      </p:sp>
      <p:sp>
        <p:nvSpPr>
          <p:cNvPr id="6" name="Textplatzhalter 5">
            <a:extLst>
              <a:ext uri="{FF2B5EF4-FFF2-40B4-BE49-F238E27FC236}">
                <a16:creationId xmlns:a16="http://schemas.microsoft.com/office/drawing/2014/main" id="{3120D5F1-BDDB-4402-B12C-C50781651549}"/>
              </a:ext>
            </a:extLst>
          </p:cNvPr>
          <p:cNvSpPr txBox="1">
            <a:spLocks/>
          </p:cNvSpPr>
          <p:nvPr/>
        </p:nvSpPr>
        <p:spPr>
          <a:xfrm>
            <a:off x="457200" y="1354668"/>
            <a:ext cx="5749002" cy="424285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000" spc="0" baseline="0">
                <a:solidFill>
                  <a:srgbClr val="5353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457200" fontAlgn="auto">
              <a:spcBef>
                <a:spcPct val="20000"/>
              </a:spcBef>
              <a:spcAft>
                <a:spcPts val="0"/>
              </a:spcAft>
              <a:buClr>
                <a:srgbClr val="99A007"/>
              </a:buClr>
              <a:buSzTx/>
              <a:buFont typeface="Arial"/>
              <a:buNone/>
              <a:tabLst/>
              <a:defRPr/>
            </a:pPr>
            <a:r>
              <a:rPr kumimoji="0" lang="en-US" sz="1800" b="0" i="0" u="none" strike="noStrike" kern="1200" cap="none" spc="0" normalizeH="0" baseline="0" noProof="0" dirty="0">
                <a:ln>
                  <a:noFill/>
                </a:ln>
                <a:solidFill>
                  <a:schemeClr val="tx1"/>
                </a:solidFill>
                <a:effectLst/>
                <a:uLnTx/>
                <a:uFillTx/>
                <a:latin typeface="Arial"/>
                <a:cs typeface="Arial"/>
              </a:rPr>
              <a:t>Aaro Lode</a:t>
            </a:r>
          </a:p>
          <a:p>
            <a:pPr marL="0" marR="0" lvl="0" indent="0" defTabSz="457200" fontAlgn="auto">
              <a:spcBef>
                <a:spcPct val="20000"/>
              </a:spcBef>
              <a:spcAft>
                <a:spcPts val="0"/>
              </a:spcAft>
              <a:buClr>
                <a:srgbClr val="99A007"/>
              </a:buClr>
              <a:buSzTx/>
              <a:buFont typeface="Arial"/>
              <a:buNone/>
              <a:tabLst/>
              <a:defRPr/>
            </a:pPr>
            <a:r>
              <a:rPr kumimoji="0" lang="en-US" sz="1800" b="0" i="0" u="none" strike="noStrike" kern="1200" cap="none" spc="0" normalizeH="0" baseline="0" noProof="0" dirty="0" err="1">
                <a:ln>
                  <a:noFill/>
                </a:ln>
                <a:solidFill>
                  <a:schemeClr val="tx1"/>
                </a:solidFill>
                <a:effectLst/>
                <a:uLnTx/>
                <a:uFillTx/>
                <a:latin typeface="Arial"/>
                <a:cs typeface="Arial"/>
              </a:rPr>
              <a:t>Tegevdirektor</a:t>
            </a:r>
            <a:endParaRPr kumimoji="0" lang="en-US" sz="1800" b="0" i="0" u="none" strike="noStrike" kern="1200" cap="none" spc="0" normalizeH="0" baseline="0" noProof="0" dirty="0">
              <a:ln>
                <a:noFill/>
              </a:ln>
              <a:solidFill>
                <a:schemeClr val="tx1"/>
              </a:solidFill>
              <a:effectLst/>
              <a:uLnTx/>
              <a:uFillTx/>
              <a:latin typeface="Arial"/>
              <a:cs typeface="Arial"/>
            </a:endParaRPr>
          </a:p>
          <a:p>
            <a:pPr marL="0" marR="0" lvl="0" indent="0" defTabSz="457200" fontAlgn="auto">
              <a:spcBef>
                <a:spcPct val="20000"/>
              </a:spcBef>
              <a:spcAft>
                <a:spcPts val="0"/>
              </a:spcAft>
              <a:buClr>
                <a:srgbClr val="99A007"/>
              </a:buClr>
              <a:buSzTx/>
              <a:buFont typeface="Arial"/>
              <a:buNone/>
              <a:tabLst/>
              <a:defRPr/>
            </a:pPr>
            <a:r>
              <a:rPr kumimoji="0" lang="en-US" sz="1800" b="0" i="0" u="none" strike="noStrike" kern="1200" cap="none" spc="0" normalizeH="0" baseline="0" noProof="0" dirty="0">
                <a:ln>
                  <a:noFill/>
                </a:ln>
                <a:solidFill>
                  <a:schemeClr val="tx1"/>
                </a:solidFill>
                <a:effectLst/>
                <a:uLnTx/>
                <a:uFillTx/>
                <a:latin typeface="Arial"/>
                <a:cs typeface="Arial"/>
              </a:rPr>
              <a:t>Baltic Restaurants Estonia AS</a:t>
            </a:r>
          </a:p>
          <a:p>
            <a:pPr marL="0" marR="0" lvl="0" indent="0" defTabSz="457200" fontAlgn="auto">
              <a:spcBef>
                <a:spcPct val="20000"/>
              </a:spcBef>
              <a:spcAft>
                <a:spcPts val="0"/>
              </a:spcAft>
              <a:buClr>
                <a:srgbClr val="99A007"/>
              </a:buClr>
              <a:buSzTx/>
              <a:buFont typeface="Arial"/>
              <a:buNone/>
              <a:tabLst/>
              <a:defRPr/>
            </a:pPr>
            <a:r>
              <a:rPr kumimoji="0" lang="en-US" sz="1800" b="0" i="0" u="none" strike="noStrike" kern="1200" cap="none" spc="0" normalizeH="0" baseline="0" noProof="0" dirty="0">
                <a:ln>
                  <a:noFill/>
                </a:ln>
                <a:solidFill>
                  <a:schemeClr val="tx1"/>
                </a:solidFill>
                <a:effectLst/>
                <a:uLnTx/>
                <a:uFillTx/>
                <a:latin typeface="Arial"/>
                <a:cs typeface="Arial"/>
              </a:rPr>
              <a:t>M +372 5551 4847</a:t>
            </a:r>
          </a:p>
          <a:p>
            <a:pPr marL="0" marR="0" lvl="0" indent="0" defTabSz="457200" fontAlgn="auto">
              <a:spcBef>
                <a:spcPct val="20000"/>
              </a:spcBef>
              <a:spcAft>
                <a:spcPts val="0"/>
              </a:spcAft>
              <a:buClr>
                <a:srgbClr val="99A007"/>
              </a:buClr>
              <a:buSzTx/>
              <a:buFont typeface="Arial"/>
              <a:buNone/>
              <a:tabLst/>
              <a:defRPr/>
            </a:pPr>
            <a:endParaRPr kumimoji="0" lang="en-US" sz="1800" b="0" i="0" u="sng" strike="noStrike" kern="1200" cap="none" spc="0" normalizeH="0" baseline="0" noProof="0" dirty="0">
              <a:ln>
                <a:noFill/>
              </a:ln>
              <a:solidFill>
                <a:schemeClr val="tx1"/>
              </a:solidFill>
              <a:effectLst/>
              <a:uLnTx/>
              <a:uFillTx/>
              <a:latin typeface="Arial"/>
              <a:cs typeface="Arial"/>
            </a:endParaRPr>
          </a:p>
          <a:p>
            <a:pPr marL="0" marR="0" lvl="0" indent="0" defTabSz="457200" fontAlgn="auto">
              <a:spcBef>
                <a:spcPct val="20000"/>
              </a:spcBef>
              <a:spcAft>
                <a:spcPts val="0"/>
              </a:spcAft>
              <a:buClr>
                <a:srgbClr val="99A007"/>
              </a:buClr>
              <a:buSzTx/>
              <a:buFont typeface="Arial"/>
              <a:buNone/>
              <a:tabLst/>
              <a:defRPr/>
            </a:pPr>
            <a:r>
              <a:rPr kumimoji="0" lang="en-US" sz="1800" b="0" i="0" u="sng" strike="noStrike" kern="1200" cap="none" spc="0" normalizeH="0" baseline="0" noProof="0" dirty="0">
                <a:ln>
                  <a:noFill/>
                </a:ln>
                <a:solidFill>
                  <a:schemeClr val="tx1"/>
                </a:solidFill>
                <a:effectLst/>
                <a:uLnTx/>
                <a:uFillTx/>
                <a:latin typeface="Arial"/>
                <a:cs typeface="Arial"/>
              </a:rPr>
              <a:t>aaro.lode@balticrest.com</a:t>
            </a:r>
            <a:endParaRPr kumimoji="0" lang="en-US" sz="1800" b="0" i="0" u="none" strike="noStrike" kern="1200" cap="none" spc="0" normalizeH="0" baseline="0" noProof="0" dirty="0">
              <a:ln>
                <a:noFill/>
              </a:ln>
              <a:solidFill>
                <a:schemeClr val="tx1"/>
              </a:solidFill>
              <a:effectLst/>
              <a:uLnTx/>
              <a:uFillTx/>
              <a:latin typeface="Arial"/>
              <a:cs typeface="Arial"/>
            </a:endParaRPr>
          </a:p>
          <a:p>
            <a:pPr marL="0" marR="0" lvl="0" indent="0" defTabSz="457200" fontAlgn="auto">
              <a:spcBef>
                <a:spcPct val="20000"/>
              </a:spcBef>
              <a:spcAft>
                <a:spcPts val="0"/>
              </a:spcAft>
              <a:buClr>
                <a:srgbClr val="99A007"/>
              </a:buClr>
              <a:buSzTx/>
              <a:buFont typeface="Arial"/>
              <a:buNone/>
              <a:tabLst/>
              <a:defRPr/>
            </a:pPr>
            <a:r>
              <a:rPr kumimoji="0" lang="en-US" sz="1800" b="0" i="0" u="sng" strike="noStrike" kern="1200" cap="none" spc="0" normalizeH="0" baseline="0" noProof="0" dirty="0">
                <a:ln>
                  <a:noFill/>
                </a:ln>
                <a:solidFill>
                  <a:schemeClr val="tx1"/>
                </a:solidFill>
                <a:effectLst/>
                <a:uLnTx/>
                <a:uFillTx/>
                <a:latin typeface="Arial"/>
                <a:cs typeface="Arial"/>
              </a:rPr>
              <a:t>www.balticrest.com</a:t>
            </a:r>
            <a:endParaRPr kumimoji="0" lang="en-US" sz="1800" b="0" i="0" u="none" strike="noStrike" kern="1200" cap="none" spc="0" normalizeH="0" baseline="0" noProof="0" dirty="0">
              <a:ln>
                <a:noFill/>
              </a:ln>
              <a:solidFill>
                <a:schemeClr val="tx1"/>
              </a:solidFill>
              <a:effectLst/>
              <a:uLnTx/>
              <a:uFillTx/>
              <a:latin typeface="Arial"/>
              <a:cs typeface="Arial"/>
            </a:endParaRPr>
          </a:p>
          <a:p>
            <a:pPr marL="0" marR="0" lvl="0" indent="0" defTabSz="457200" fontAlgn="auto">
              <a:spcBef>
                <a:spcPct val="20000"/>
              </a:spcBef>
              <a:spcAft>
                <a:spcPts val="0"/>
              </a:spcAft>
              <a:buClr>
                <a:srgbClr val="99A007"/>
              </a:buClr>
              <a:buSzTx/>
              <a:buFont typeface="Arial"/>
              <a:buNone/>
              <a:tabLst/>
              <a:defRPr/>
            </a:pPr>
            <a:r>
              <a:rPr kumimoji="0" lang="en-US" sz="1800" b="0" i="0" u="none" strike="noStrike" kern="1200" cap="none" spc="0" normalizeH="0" baseline="0" noProof="0" dirty="0">
                <a:ln>
                  <a:noFill/>
                </a:ln>
                <a:solidFill>
                  <a:schemeClr val="tx1"/>
                </a:solidFill>
                <a:effectLst/>
                <a:uLnTx/>
                <a:uFillTx/>
                <a:latin typeface="Arial"/>
                <a:cs typeface="Arial"/>
              </a:rPr>
              <a:t> </a:t>
            </a:r>
          </a:p>
        </p:txBody>
      </p:sp>
      <p:pic>
        <p:nvPicPr>
          <p:cNvPr id="7" name="Picture Placeholder 2">
            <a:extLst>
              <a:ext uri="{FF2B5EF4-FFF2-40B4-BE49-F238E27FC236}">
                <a16:creationId xmlns:a16="http://schemas.microsoft.com/office/drawing/2014/main" id="{8DC6B0BA-7FC8-478A-9CCE-C247E380957C}"/>
              </a:ext>
            </a:extLst>
          </p:cNvPr>
          <p:cNvPicPr>
            <a:picLocks noChangeAspect="1"/>
          </p:cNvPicPr>
          <p:nvPr/>
        </p:nvPicPr>
        <p:blipFill>
          <a:blip r:embed="rId2"/>
          <a:srcRect t="1762" b="1762"/>
          <a:stretch>
            <a:fillRect/>
          </a:stretch>
        </p:blipFill>
        <p:spPr>
          <a:xfrm>
            <a:off x="5399251" y="2120348"/>
            <a:ext cx="3287549" cy="2077463"/>
          </a:xfrm>
          <a:prstGeom prst="rect">
            <a:avLst/>
          </a:prstGeom>
          <a:noFill/>
        </p:spPr>
      </p:pic>
    </p:spTree>
    <p:extLst>
      <p:ext uri="{BB962C8B-B14F-4D97-AF65-F5344CB8AC3E}">
        <p14:creationId xmlns:p14="http://schemas.microsoft.com/office/powerpoint/2010/main" val="8828547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03284"/>
          </a:xfrm>
        </p:spPr>
        <p:txBody>
          <a:bodyPr>
            <a:normAutofit fontScale="90000"/>
          </a:bodyPr>
          <a:lstStyle/>
          <a:p>
            <a:r>
              <a:rPr lang="lv-LV" dirty="0">
                <a:solidFill>
                  <a:srgbClr val="382F2D"/>
                </a:solidFill>
              </a:rPr>
              <a:t>Teenused</a:t>
            </a:r>
          </a:p>
        </p:txBody>
      </p:sp>
      <p:sp>
        <p:nvSpPr>
          <p:cNvPr id="4" name="Title 1">
            <a:extLst>
              <a:ext uri="{FF2B5EF4-FFF2-40B4-BE49-F238E27FC236}">
                <a16:creationId xmlns:a16="http://schemas.microsoft.com/office/drawing/2014/main" id="{FC0D5757-D083-3740-8CAF-CD60F9E79870}"/>
              </a:ext>
            </a:extLst>
          </p:cNvPr>
          <p:cNvSpPr txBox="1">
            <a:spLocks/>
          </p:cNvSpPr>
          <p:nvPr/>
        </p:nvSpPr>
        <p:spPr>
          <a:xfrm>
            <a:off x="3288631" y="1107993"/>
            <a:ext cx="5662863" cy="4832736"/>
          </a:xfrm>
          <a:prstGeom prst="rect">
            <a:avLst/>
          </a:prstGeom>
        </p:spPr>
        <p:txBody>
          <a:bodyPr vert="horz" lIns="91440" tIns="45720" rIns="91440" bIns="45720" rtlCol="0" anchor="t">
            <a:noAutofit/>
          </a:bodyPr>
          <a:lstStyle>
            <a:lvl1pPr algn="ctr" defTabSz="457200" rtl="0" eaLnBrk="1" latinLnBrk="0" hangingPunct="1">
              <a:spcBef>
                <a:spcPct val="0"/>
              </a:spcBef>
              <a:buNone/>
              <a:defRPr sz="3200" b="0" kern="1200">
                <a:solidFill>
                  <a:srgbClr val="A8AD00"/>
                </a:solidFill>
                <a:latin typeface="Arial"/>
                <a:ea typeface="+mj-ea"/>
                <a:cs typeface="Arial"/>
              </a:defRPr>
            </a:lvl1pPr>
          </a:lstStyle>
          <a:p>
            <a:pPr algn="l">
              <a:spcBef>
                <a:spcPts val="600"/>
              </a:spcBef>
              <a:spcAft>
                <a:spcPts val="1200"/>
              </a:spcAft>
            </a:pPr>
            <a:r>
              <a:rPr lang="et-EE" sz="1400" dirty="0">
                <a:solidFill>
                  <a:schemeClr val="tx1"/>
                </a:solidFill>
              </a:rPr>
              <a:t>Baltic </a:t>
            </a:r>
            <a:r>
              <a:rPr lang="et-EE" sz="1400" dirty="0" err="1">
                <a:solidFill>
                  <a:schemeClr val="tx1"/>
                </a:solidFill>
              </a:rPr>
              <a:t>Restaurants</a:t>
            </a:r>
            <a:r>
              <a:rPr lang="et-EE" sz="1400" dirty="0">
                <a:solidFill>
                  <a:schemeClr val="tx1"/>
                </a:solidFill>
              </a:rPr>
              <a:t> Estonia osutab Eestis toitlustusteenust 151 toitlustuskohas:</a:t>
            </a:r>
          </a:p>
          <a:p>
            <a:pPr marL="171450" indent="-171450" algn="l">
              <a:spcBef>
                <a:spcPts val="600"/>
              </a:spcBef>
              <a:buClr>
                <a:srgbClr val="A8AD00"/>
              </a:buClr>
              <a:buFont typeface="Arial" panose="020B0604020202020204" pitchFamily="34" charset="0"/>
              <a:buChar char="−"/>
            </a:pPr>
            <a:r>
              <a:rPr lang="et-EE" sz="1400" dirty="0">
                <a:solidFill>
                  <a:schemeClr val="tx1"/>
                </a:solidFill>
              </a:rPr>
              <a:t>Daily lõunarestoranid büroohoonetes – 7</a:t>
            </a:r>
          </a:p>
          <a:p>
            <a:pPr marL="171450" indent="-171450" algn="l">
              <a:spcBef>
                <a:spcPts val="600"/>
              </a:spcBef>
              <a:buClr>
                <a:srgbClr val="A8AD00"/>
              </a:buClr>
              <a:buFont typeface="Arial" panose="020B0604020202020204" pitchFamily="34" charset="0"/>
              <a:buChar char="−"/>
            </a:pPr>
            <a:r>
              <a:rPr lang="et-EE" sz="1400" dirty="0">
                <a:solidFill>
                  <a:schemeClr val="tx1"/>
                </a:solidFill>
              </a:rPr>
              <a:t>Daily lõunarestoranid </a:t>
            </a:r>
            <a:r>
              <a:rPr lang="et-EE" sz="1400" dirty="0" err="1">
                <a:solidFill>
                  <a:schemeClr val="tx1"/>
                </a:solidFill>
              </a:rPr>
              <a:t>kõrg</a:t>
            </a:r>
            <a:r>
              <a:rPr lang="et-EE" sz="1400" dirty="0">
                <a:solidFill>
                  <a:schemeClr val="tx1"/>
                </a:solidFill>
              </a:rPr>
              <a:t>- ja ülikoolides – 9</a:t>
            </a:r>
          </a:p>
          <a:p>
            <a:pPr marL="171450" indent="-171450" algn="l">
              <a:spcBef>
                <a:spcPts val="600"/>
              </a:spcBef>
              <a:buClr>
                <a:srgbClr val="A8AD00"/>
              </a:buClr>
              <a:buFont typeface="Arial" panose="020B0604020202020204" pitchFamily="34" charset="0"/>
              <a:buChar char="−"/>
            </a:pPr>
            <a:r>
              <a:rPr lang="et-EE" sz="1400" dirty="0">
                <a:solidFill>
                  <a:schemeClr val="tx1"/>
                </a:solidFill>
              </a:rPr>
              <a:t>Daily koolisööklad ja – puhvetid – 62</a:t>
            </a:r>
          </a:p>
          <a:p>
            <a:pPr marL="171450" indent="-171450" algn="l">
              <a:spcBef>
                <a:spcPts val="600"/>
              </a:spcBef>
              <a:buClr>
                <a:srgbClr val="A8AD00"/>
              </a:buClr>
              <a:buFont typeface="Arial" panose="020B0604020202020204" pitchFamily="34" charset="0"/>
              <a:buChar char="−"/>
            </a:pPr>
            <a:r>
              <a:rPr lang="et-EE" sz="1400" dirty="0">
                <a:solidFill>
                  <a:schemeClr val="tx1"/>
                </a:solidFill>
              </a:rPr>
              <a:t>Daily lasteaiatoitlustus – 52</a:t>
            </a:r>
          </a:p>
          <a:p>
            <a:pPr marL="171450" indent="-171450" algn="l">
              <a:spcBef>
                <a:spcPts val="600"/>
              </a:spcBef>
              <a:buClr>
                <a:srgbClr val="A8AD00"/>
              </a:buClr>
              <a:buFont typeface="Arial" panose="020B0604020202020204" pitchFamily="34" charset="0"/>
              <a:buChar char="−"/>
            </a:pPr>
            <a:r>
              <a:rPr lang="et-EE" sz="1400" dirty="0">
                <a:solidFill>
                  <a:schemeClr val="tx1"/>
                </a:solidFill>
              </a:rPr>
              <a:t>Daily personalirestoranid – 13</a:t>
            </a:r>
          </a:p>
          <a:p>
            <a:pPr marL="171450" indent="-171450" algn="l">
              <a:spcBef>
                <a:spcPts val="600"/>
              </a:spcBef>
              <a:buClr>
                <a:srgbClr val="A8AD00"/>
              </a:buClr>
              <a:buFont typeface="Arial" panose="020B0604020202020204" pitchFamily="34" charset="0"/>
              <a:buChar char="−"/>
            </a:pPr>
            <a:r>
              <a:rPr lang="et-EE" sz="1400" dirty="0">
                <a:solidFill>
                  <a:schemeClr val="tx1"/>
                </a:solidFill>
              </a:rPr>
              <a:t>Take Off kohvikud  Tallinna lennujaamas – 2</a:t>
            </a:r>
          </a:p>
          <a:p>
            <a:pPr marL="171450" indent="-171450" algn="l">
              <a:spcBef>
                <a:spcPts val="600"/>
              </a:spcBef>
              <a:buClr>
                <a:srgbClr val="A8AD00"/>
              </a:buClr>
              <a:buFont typeface="Arial" panose="020B0604020202020204" pitchFamily="34" charset="0"/>
              <a:buChar char="−"/>
            </a:pPr>
            <a:r>
              <a:rPr lang="et-EE" sz="1400" dirty="0">
                <a:solidFill>
                  <a:schemeClr val="tx1"/>
                </a:solidFill>
              </a:rPr>
              <a:t>Take Off Restoranid TS Laevadel – 4</a:t>
            </a:r>
          </a:p>
          <a:p>
            <a:pPr marL="171450" indent="-171450" algn="l">
              <a:spcBef>
                <a:spcPts val="600"/>
              </a:spcBef>
              <a:buClr>
                <a:srgbClr val="A8AD00"/>
              </a:buClr>
              <a:buFont typeface="Arial" panose="020B0604020202020204" pitchFamily="34" charset="0"/>
              <a:buChar char="−"/>
            </a:pPr>
            <a:r>
              <a:rPr lang="et-EE" sz="1400" dirty="0">
                <a:solidFill>
                  <a:schemeClr val="tx1"/>
                </a:solidFill>
              </a:rPr>
              <a:t>Frantsiis – </a:t>
            </a:r>
            <a:r>
              <a:rPr lang="et-EE" sz="1400" dirty="0" err="1">
                <a:solidFill>
                  <a:schemeClr val="tx1"/>
                </a:solidFill>
              </a:rPr>
              <a:t>Subway</a:t>
            </a:r>
            <a:r>
              <a:rPr lang="et-EE" sz="1400" dirty="0">
                <a:solidFill>
                  <a:schemeClr val="tx1"/>
                </a:solidFill>
              </a:rPr>
              <a:t> võileivapood Tallinna Lennujaamas – 1</a:t>
            </a:r>
          </a:p>
          <a:p>
            <a:pPr marL="171450" indent="-171450" algn="l">
              <a:spcBef>
                <a:spcPts val="600"/>
              </a:spcBef>
              <a:buClr>
                <a:srgbClr val="A8AD00"/>
              </a:buClr>
              <a:buFont typeface="Arial" panose="020B0604020202020204" pitchFamily="34" charset="0"/>
              <a:buChar char="−"/>
            </a:pPr>
            <a:r>
              <a:rPr lang="et-EE" sz="1400" dirty="0">
                <a:solidFill>
                  <a:schemeClr val="tx1"/>
                </a:solidFill>
              </a:rPr>
              <a:t>Chat </a:t>
            </a:r>
            <a:r>
              <a:rPr lang="et-EE" sz="1400" dirty="0" err="1">
                <a:solidFill>
                  <a:schemeClr val="tx1"/>
                </a:solidFill>
              </a:rPr>
              <a:t>cafe-restaurant</a:t>
            </a:r>
            <a:r>
              <a:rPr lang="et-EE" sz="1400" dirty="0">
                <a:solidFill>
                  <a:schemeClr val="tx1"/>
                </a:solidFill>
              </a:rPr>
              <a:t> Stockmanni kaubamaja 5.korrusel – 1</a:t>
            </a:r>
          </a:p>
          <a:p>
            <a:pPr algn="l">
              <a:spcBef>
                <a:spcPts val="600"/>
              </a:spcBef>
              <a:buClr>
                <a:srgbClr val="A8AD00"/>
              </a:buClr>
            </a:pPr>
            <a:r>
              <a:rPr lang="et-EE" sz="1400" dirty="0">
                <a:solidFill>
                  <a:schemeClr val="tx1"/>
                </a:solidFill>
              </a:rPr>
              <a:t>Lisaks:</a:t>
            </a:r>
          </a:p>
          <a:p>
            <a:pPr marL="171450" indent="-171450" algn="l">
              <a:spcBef>
                <a:spcPts val="600"/>
              </a:spcBef>
              <a:buClr>
                <a:srgbClr val="A8AD00"/>
              </a:buClr>
              <a:buFont typeface="Arial" panose="020B0604020202020204" pitchFamily="34" charset="0"/>
              <a:buChar char="−"/>
            </a:pPr>
            <a:r>
              <a:rPr lang="et-EE" sz="1400" dirty="0" err="1">
                <a:solidFill>
                  <a:schemeClr val="tx1"/>
                </a:solidFill>
              </a:rPr>
              <a:t>catering</a:t>
            </a:r>
            <a:r>
              <a:rPr lang="et-EE" sz="1400" dirty="0">
                <a:solidFill>
                  <a:schemeClr val="tx1"/>
                </a:solidFill>
              </a:rPr>
              <a:t> teenus</a:t>
            </a:r>
          </a:p>
          <a:p>
            <a:pPr marL="171450" indent="-171450" algn="l">
              <a:spcBef>
                <a:spcPts val="600"/>
              </a:spcBef>
              <a:buClr>
                <a:srgbClr val="A8AD00"/>
              </a:buClr>
              <a:buFont typeface="Arial" panose="020B0604020202020204" pitchFamily="34" charset="0"/>
              <a:buChar char="−"/>
            </a:pPr>
            <a:r>
              <a:rPr lang="et-EE" sz="1400" dirty="0">
                <a:solidFill>
                  <a:schemeClr val="tx1"/>
                </a:solidFill>
              </a:rPr>
              <a:t>toitlustamine avalikel üritustel</a:t>
            </a:r>
          </a:p>
          <a:p>
            <a:pPr indent="-171450" algn="l">
              <a:spcBef>
                <a:spcPts val="600"/>
              </a:spcBef>
              <a:buClr>
                <a:srgbClr val="A8AD00"/>
              </a:buClr>
              <a:buFont typeface="Arial" panose="020B0604020202020204" pitchFamily="34" charset="0"/>
              <a:buChar char="‒"/>
            </a:pPr>
            <a:r>
              <a:rPr lang="et-EE" sz="1400" dirty="0">
                <a:solidFill>
                  <a:schemeClr val="tx1"/>
                </a:solidFill>
              </a:rPr>
              <a:t>lepinguline toidu </a:t>
            </a:r>
            <a:r>
              <a:rPr lang="et-EE" sz="1400" dirty="0" err="1">
                <a:solidFill>
                  <a:schemeClr val="tx1"/>
                </a:solidFill>
              </a:rPr>
              <a:t>kohalevedu</a:t>
            </a:r>
            <a:endParaRPr lang="et-EE" sz="1400" dirty="0">
              <a:solidFill>
                <a:schemeClr val="tx1"/>
              </a:solidFill>
            </a:endParaRPr>
          </a:p>
          <a:p>
            <a:pPr marL="628650" lvl="1" indent="-171450">
              <a:buClr>
                <a:srgbClr val="A8AD00"/>
              </a:buClr>
              <a:buFont typeface="Arial" panose="020B0604020202020204" pitchFamily="34" charset="0"/>
              <a:buChar char="‒"/>
            </a:pPr>
            <a:endParaRPr lang="en-GB" sz="1100" dirty="0"/>
          </a:p>
        </p:txBody>
      </p:sp>
      <p:pic>
        <p:nvPicPr>
          <p:cNvPr id="5" name="Picture 2" descr="O:\Prezentacijas\Bildes_prezentacijam\BR visparigajam prezentacijam vai Daily\Baklazans - pa kreisi.jpg">
            <a:extLst>
              <a:ext uri="{FF2B5EF4-FFF2-40B4-BE49-F238E27FC236}">
                <a16:creationId xmlns:a16="http://schemas.microsoft.com/office/drawing/2014/main" id="{464C2CD9-A32C-8849-813B-3E3E7695773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1535" r="35378" b="5626"/>
          <a:stretch/>
        </p:blipFill>
        <p:spPr bwMode="auto">
          <a:xfrm>
            <a:off x="27639" y="655051"/>
            <a:ext cx="2892024" cy="504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2513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6B21-A1D3-4AC9-9837-6036D522D8FC}"/>
              </a:ext>
            </a:extLst>
          </p:cNvPr>
          <p:cNvSpPr>
            <a:spLocks noGrp="1"/>
          </p:cNvSpPr>
          <p:nvPr>
            <p:ph type="title"/>
          </p:nvPr>
        </p:nvSpPr>
        <p:spPr/>
        <p:txBody>
          <a:bodyPr/>
          <a:lstStyle/>
          <a:p>
            <a:r>
              <a:rPr lang="et-EE" dirty="0"/>
              <a:t>Ülemaailmsed säästva arengu eesmärgid</a:t>
            </a:r>
          </a:p>
        </p:txBody>
      </p:sp>
      <p:pic>
        <p:nvPicPr>
          <p:cNvPr id="4" name="Content Placeholder 3">
            <a:extLst>
              <a:ext uri="{FF2B5EF4-FFF2-40B4-BE49-F238E27FC236}">
                <a16:creationId xmlns:a16="http://schemas.microsoft.com/office/drawing/2014/main" id="{094B2AD6-0A72-4E46-830E-BB412072264C}"/>
              </a:ext>
            </a:extLst>
          </p:cNvPr>
          <p:cNvPicPr>
            <a:picLocks noGrp="1" noChangeAspect="1"/>
          </p:cNvPicPr>
          <p:nvPr>
            <p:ph idx="1"/>
          </p:nvPr>
        </p:nvPicPr>
        <p:blipFill>
          <a:blip r:embed="rId2"/>
          <a:stretch>
            <a:fillRect/>
          </a:stretch>
        </p:blipFill>
        <p:spPr>
          <a:xfrm>
            <a:off x="548831" y="1320800"/>
            <a:ext cx="8046338" cy="4284663"/>
          </a:xfrm>
          <a:prstGeom prst="rect">
            <a:avLst/>
          </a:prstGeom>
        </p:spPr>
      </p:pic>
    </p:spTree>
    <p:extLst>
      <p:ext uri="{BB962C8B-B14F-4D97-AF65-F5344CB8AC3E}">
        <p14:creationId xmlns:p14="http://schemas.microsoft.com/office/powerpoint/2010/main" val="274208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D047-1E9B-4A96-AF0D-A9A2288F34A3}"/>
              </a:ext>
            </a:extLst>
          </p:cNvPr>
          <p:cNvSpPr>
            <a:spLocks noGrp="1"/>
          </p:cNvSpPr>
          <p:nvPr>
            <p:ph type="title"/>
          </p:nvPr>
        </p:nvSpPr>
        <p:spPr/>
        <p:txBody>
          <a:bodyPr/>
          <a:lstStyle/>
          <a:p>
            <a:r>
              <a:rPr lang="et-EE" dirty="0"/>
              <a:t>Mis on meie võimuses?</a:t>
            </a:r>
          </a:p>
        </p:txBody>
      </p:sp>
      <p:pic>
        <p:nvPicPr>
          <p:cNvPr id="9" name="Picture 8" descr="A picture containing drawing&#10;&#10;Description automatically generated">
            <a:extLst>
              <a:ext uri="{FF2B5EF4-FFF2-40B4-BE49-F238E27FC236}">
                <a16:creationId xmlns:a16="http://schemas.microsoft.com/office/drawing/2014/main" id="{9437D3AD-95BE-4280-956E-F425734CC512}"/>
              </a:ext>
            </a:extLst>
          </p:cNvPr>
          <p:cNvPicPr>
            <a:picLocks noChangeAspect="1"/>
          </p:cNvPicPr>
          <p:nvPr/>
        </p:nvPicPr>
        <p:blipFill>
          <a:blip r:embed="rId2"/>
          <a:stretch>
            <a:fillRect/>
          </a:stretch>
        </p:blipFill>
        <p:spPr>
          <a:xfrm>
            <a:off x="3011424" y="1631417"/>
            <a:ext cx="3121152" cy="3121152"/>
          </a:xfrm>
          <a:prstGeom prst="rect">
            <a:avLst/>
          </a:prstGeom>
        </p:spPr>
      </p:pic>
    </p:spTree>
    <p:extLst>
      <p:ext uri="{BB962C8B-B14F-4D97-AF65-F5344CB8AC3E}">
        <p14:creationId xmlns:p14="http://schemas.microsoft.com/office/powerpoint/2010/main" val="20188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DF2E-AC01-4F16-8813-E390231D692A}"/>
              </a:ext>
            </a:extLst>
          </p:cNvPr>
          <p:cNvSpPr>
            <a:spLocks noGrp="1"/>
          </p:cNvSpPr>
          <p:nvPr>
            <p:ph type="title"/>
          </p:nvPr>
        </p:nvSpPr>
        <p:spPr/>
        <p:txBody>
          <a:bodyPr/>
          <a:lstStyle/>
          <a:p>
            <a:r>
              <a:rPr lang="et-EE" dirty="0"/>
              <a:t>Eesti 2035</a:t>
            </a:r>
          </a:p>
        </p:txBody>
      </p:sp>
      <p:sp>
        <p:nvSpPr>
          <p:cNvPr id="3" name="Content Placeholder 2">
            <a:extLst>
              <a:ext uri="{FF2B5EF4-FFF2-40B4-BE49-F238E27FC236}">
                <a16:creationId xmlns:a16="http://schemas.microsoft.com/office/drawing/2014/main" id="{ADD1042E-FEAC-45F8-84F6-6261E7A8C91D}"/>
              </a:ext>
            </a:extLst>
          </p:cNvPr>
          <p:cNvSpPr>
            <a:spLocks noGrp="1"/>
          </p:cNvSpPr>
          <p:nvPr>
            <p:ph idx="1"/>
          </p:nvPr>
        </p:nvSpPr>
        <p:spPr/>
        <p:txBody>
          <a:bodyPr/>
          <a:lstStyle/>
          <a:p>
            <a:r>
              <a:rPr lang="et-EE" dirty="0"/>
              <a:t>Eelnõu asub:</a:t>
            </a:r>
          </a:p>
          <a:p>
            <a:r>
              <a:rPr lang="et-EE" dirty="0">
                <a:hlinkClick r:id="rId2"/>
              </a:rPr>
              <a:t>https://www.riigikantselei.ee/sites/default/files/riigikantselei/strateegiaburoo/Eesti2035/riigi_pikaajaline_arengustrateegia_eesti_2035_eelnou_taiendatud_26._august_2020.pdf</a:t>
            </a:r>
            <a:endParaRPr lang="et-EE" dirty="0"/>
          </a:p>
          <a:p>
            <a:r>
              <a:rPr lang="et-EE" dirty="0"/>
              <a:t>Strateegias „Eesti 2035“ seatakse viis pikaajalist strateegilist sihti, mis lähtuvad aluspõhimõtetest. </a:t>
            </a:r>
          </a:p>
          <a:p>
            <a:r>
              <a:rPr lang="et-EE" dirty="0"/>
              <a:t>Strateegilised sihid on väärtuspõhised eesmärgid, mis on aluseks riigi strateegiliste valikute tegemisel ja mille elluviimisse panustavad kõik Eesti strateegilised arengudokumendid</a:t>
            </a:r>
          </a:p>
        </p:txBody>
      </p:sp>
    </p:spTree>
    <p:extLst>
      <p:ext uri="{BB962C8B-B14F-4D97-AF65-F5344CB8AC3E}">
        <p14:creationId xmlns:p14="http://schemas.microsoft.com/office/powerpoint/2010/main" val="204363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3DD0-CEFE-4EE8-B9FD-DFE3F3D20172}"/>
              </a:ext>
            </a:extLst>
          </p:cNvPr>
          <p:cNvSpPr>
            <a:spLocks noGrp="1"/>
          </p:cNvSpPr>
          <p:nvPr>
            <p:ph type="title"/>
          </p:nvPr>
        </p:nvSpPr>
        <p:spPr/>
        <p:txBody>
          <a:bodyPr/>
          <a:lstStyle/>
          <a:p>
            <a:r>
              <a:rPr lang="et-EE" dirty="0"/>
              <a:t>Eesti 2035</a:t>
            </a:r>
          </a:p>
        </p:txBody>
      </p:sp>
      <p:sp>
        <p:nvSpPr>
          <p:cNvPr id="3" name="Content Placeholder 2">
            <a:extLst>
              <a:ext uri="{FF2B5EF4-FFF2-40B4-BE49-F238E27FC236}">
                <a16:creationId xmlns:a16="http://schemas.microsoft.com/office/drawing/2014/main" id="{DC4BD6C7-E3D4-404F-A979-6371BBE6D399}"/>
              </a:ext>
            </a:extLst>
          </p:cNvPr>
          <p:cNvSpPr>
            <a:spLocks noGrp="1"/>
          </p:cNvSpPr>
          <p:nvPr>
            <p:ph idx="1"/>
          </p:nvPr>
        </p:nvSpPr>
        <p:spPr/>
        <p:txBody>
          <a:bodyPr>
            <a:normAutofit fontScale="92500"/>
          </a:bodyPr>
          <a:lstStyle/>
          <a:p>
            <a:r>
              <a:rPr lang="et-EE" dirty="0"/>
              <a:t>Soodustame uute õigusaktide ja teiste soodustavate tegevustega keskkonnahoidu ja vastutustundlikku ettevõtlust tagades tasakaalu ettevõtjate ja tarbijate ootuste vahel. Vähendame bürokraatlikke takistusi ettevõtluses. (lk 24)</a:t>
            </a:r>
          </a:p>
          <a:p>
            <a:r>
              <a:rPr lang="et-EE" dirty="0"/>
              <a:t>Materjalide </a:t>
            </a:r>
            <a:r>
              <a:rPr lang="et-EE" dirty="0" err="1"/>
              <a:t>ringlussevõtu</a:t>
            </a:r>
            <a:r>
              <a:rPr lang="et-EE" dirty="0"/>
              <a:t> ja teisese toorme kasutuse suurendamiseks soodustame jätkusuutlike tootmis- ja tarbimismudelite kasutuselevõtmist. (lk 24)</a:t>
            </a:r>
          </a:p>
          <a:p>
            <a:r>
              <a:rPr lang="et-EE" dirty="0"/>
              <a:t>Esmast tooret vähendavate ja teisese toorme kasutust suurendavate tootmis- ja tarbimismudelite kasutuselevõtt, et luua lisandväärtust kord juba ammutatud ja majanduses olevast toormest (lk 37)</a:t>
            </a:r>
          </a:p>
          <a:p>
            <a:r>
              <a:rPr lang="et-EE" dirty="0"/>
              <a:t>Ressursitõhususe (sh energia-) märgatav suurendamine ettevõtetes (sh tööstuses ja teenindussektoris), et parandada majanduse ressursitootlikkust (nt tööstussümbioosi, digitaliseerimise, ressursitõhusamate tehnoloogiate abil) (lk 37)</a:t>
            </a:r>
          </a:p>
          <a:p>
            <a:r>
              <a:rPr lang="et-EE" dirty="0"/>
              <a:t>jäätmetekke (sh toidujäätmete) ja pakendamise vältimine ja vähendamine (lk 37)</a:t>
            </a:r>
          </a:p>
          <a:p>
            <a:r>
              <a:rPr lang="et-EE" dirty="0"/>
              <a:t>toidu ülejääkide annetamise edendamine vaesuse ja jäätmetekke vähendamise eesmärgil (lk 37)</a:t>
            </a:r>
          </a:p>
          <a:p>
            <a:endParaRPr lang="et-EE" dirty="0"/>
          </a:p>
        </p:txBody>
      </p:sp>
    </p:spTree>
    <p:extLst>
      <p:ext uri="{BB962C8B-B14F-4D97-AF65-F5344CB8AC3E}">
        <p14:creationId xmlns:p14="http://schemas.microsoft.com/office/powerpoint/2010/main" val="1097911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95096"/>
            <a:ext cx="9144000" cy="657888"/>
          </a:xfrm>
        </p:spPr>
        <p:txBody>
          <a:bodyPr>
            <a:normAutofit/>
          </a:bodyPr>
          <a:lstStyle/>
          <a:p>
            <a:r>
              <a:rPr lang="et-EE" dirty="0">
                <a:solidFill>
                  <a:schemeClr val="tx1"/>
                </a:solidFill>
              </a:rPr>
              <a:t>Keskkond</a:t>
            </a:r>
            <a:endParaRPr lang="en-US" dirty="0">
              <a:solidFill>
                <a:schemeClr val="tx1"/>
              </a:solidFill>
            </a:endParaRPr>
          </a:p>
        </p:txBody>
      </p:sp>
      <p:pic>
        <p:nvPicPr>
          <p:cNvPr id="1026" name="Picture 2" descr="EPKK: Kutsume taotlema pääsukesemärki - Põllumehe Teataja">
            <a:extLst>
              <a:ext uri="{FF2B5EF4-FFF2-40B4-BE49-F238E27FC236}">
                <a16:creationId xmlns:a16="http://schemas.microsoft.com/office/drawing/2014/main" id="{26C2840E-8E77-4B9E-831C-B2A21B239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8" y="2573447"/>
            <a:ext cx="1711106" cy="17111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valiteedimärgid | Maaeluministeerium">
            <a:extLst>
              <a:ext uri="{FF2B5EF4-FFF2-40B4-BE49-F238E27FC236}">
                <a16:creationId xmlns:a16="http://schemas.microsoft.com/office/drawing/2014/main" id="{DF32A0FB-C872-4212-A640-CB474E7F1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69" y="4365471"/>
            <a:ext cx="1185101" cy="153236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C7CAF3EC-AEF1-4298-9478-F900A5D03A99}"/>
              </a:ext>
            </a:extLst>
          </p:cNvPr>
          <p:cNvSpPr txBox="1">
            <a:spLocks/>
          </p:cNvSpPr>
          <p:nvPr/>
        </p:nvSpPr>
        <p:spPr>
          <a:xfrm>
            <a:off x="-48171" y="919300"/>
            <a:ext cx="8604826" cy="5019400"/>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Clr>
                <a:srgbClr val="382F2D"/>
              </a:buClr>
              <a:buSzPct val="120000"/>
              <a:buFont typeface="Arial"/>
              <a:buChar char="•"/>
              <a:defRPr sz="1800" kern="1200">
                <a:solidFill>
                  <a:srgbClr val="382F2D"/>
                </a:solidFill>
                <a:latin typeface="Arial"/>
                <a:ea typeface="+mn-ea"/>
                <a:cs typeface="Arial"/>
              </a:defRPr>
            </a:lvl1pPr>
            <a:lvl2pPr marL="742950" indent="-28575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2pPr>
            <a:lvl3pPr marL="1143000" indent="-22860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3pPr>
            <a:lvl4pPr marL="1600200" indent="-22860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4pPr>
            <a:lvl5pPr marL="2057400" indent="-228600" algn="l" defTabSz="457200" rtl="0" eaLnBrk="1" latinLnBrk="0" hangingPunct="1">
              <a:spcBef>
                <a:spcPct val="20000"/>
              </a:spcBef>
              <a:buClr>
                <a:srgbClr val="382F2D"/>
              </a:buClr>
              <a:buFont typeface="Arial"/>
              <a:buChar char="»"/>
              <a:defRPr sz="1800" kern="1200">
                <a:solidFill>
                  <a:srgbClr val="382F2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r>
              <a:rPr lang="et-EE" b="1" dirty="0"/>
              <a:t>Keskendume kodumaistele puhastele maitsetele.</a:t>
            </a:r>
          </a:p>
          <a:p>
            <a:pPr marL="0" indent="0" algn="ctr">
              <a:lnSpc>
                <a:spcPct val="150000"/>
              </a:lnSpc>
              <a:buFont typeface="Arial"/>
              <a:buNone/>
            </a:pPr>
            <a:r>
              <a:rPr lang="et-EE" sz="1100" dirty="0"/>
              <a:t> </a:t>
            </a:r>
            <a:r>
              <a:rPr lang="et-EE" dirty="0"/>
              <a:t>     </a:t>
            </a:r>
            <a:endParaRPr lang="et-EE" sz="1600" dirty="0"/>
          </a:p>
          <a:p>
            <a:pPr algn="ctr">
              <a:lnSpc>
                <a:spcPct val="150000"/>
              </a:lnSpc>
            </a:pPr>
            <a:r>
              <a:rPr lang="et-EE" sz="1600" dirty="0"/>
              <a:t>Viime läbi toitujäätmete kaalumist koolides ja restoranides, </a:t>
            </a:r>
          </a:p>
          <a:p>
            <a:pPr marL="0" indent="0" algn="ctr">
              <a:lnSpc>
                <a:spcPct val="150000"/>
              </a:lnSpc>
              <a:buNone/>
            </a:pPr>
            <a:r>
              <a:rPr lang="et-EE" sz="1600" dirty="0"/>
              <a:t>et õpetada lastele, kuidas vähendada toidu raiskamist</a:t>
            </a:r>
          </a:p>
          <a:p>
            <a:pPr algn="ctr">
              <a:lnSpc>
                <a:spcPct val="150000"/>
              </a:lnSpc>
            </a:pPr>
            <a:r>
              <a:rPr lang="et-EE" sz="1600" dirty="0"/>
              <a:t>2020. aastal alustasime koostööd Toidupangaga</a:t>
            </a:r>
          </a:p>
          <a:p>
            <a:pPr algn="ctr">
              <a:lnSpc>
                <a:spcPct val="150000"/>
              </a:lnSpc>
            </a:pPr>
            <a:r>
              <a:rPr lang="et-EE" sz="1600" dirty="0"/>
              <a:t>2025. a-ks loobume puurikana munadest</a:t>
            </a:r>
          </a:p>
          <a:p>
            <a:pPr algn="ctr">
              <a:lnSpc>
                <a:spcPct val="150000"/>
              </a:lnSpc>
            </a:pPr>
            <a:r>
              <a:rPr lang="et-EE" sz="1600" dirty="0"/>
              <a:t>Keskkonnasõbralikud vahendid </a:t>
            </a:r>
          </a:p>
          <a:p>
            <a:pPr marL="0" indent="0" algn="ctr">
              <a:lnSpc>
                <a:spcPct val="150000"/>
              </a:lnSpc>
              <a:buFont typeface="Arial"/>
              <a:buNone/>
            </a:pPr>
            <a:r>
              <a:rPr lang="et-EE" sz="1600" dirty="0"/>
              <a:t> (</a:t>
            </a:r>
            <a:r>
              <a:rPr lang="et-EE" sz="1600" dirty="0" err="1"/>
              <a:t>taastöödeldud</a:t>
            </a:r>
            <a:r>
              <a:rPr lang="et-EE" sz="1600" dirty="0"/>
              <a:t> paber köögis/saalis, </a:t>
            </a:r>
          </a:p>
          <a:p>
            <a:pPr marL="0" indent="0" algn="ctr">
              <a:lnSpc>
                <a:spcPct val="150000"/>
              </a:lnSpc>
              <a:buFont typeface="Arial"/>
              <a:buNone/>
            </a:pPr>
            <a:r>
              <a:rPr lang="et-EE" sz="1600" dirty="0"/>
              <a:t>    loodusõbralik keemia, jm.)</a:t>
            </a:r>
            <a:endParaRPr lang="et-EE" dirty="0"/>
          </a:p>
          <a:p>
            <a:pPr algn="ctr">
              <a:lnSpc>
                <a:spcPct val="150000"/>
              </a:lnSpc>
            </a:pPr>
            <a:r>
              <a:rPr lang="et-EE" sz="1600" dirty="0"/>
              <a:t>Biolagunevad kohvitopsid </a:t>
            </a:r>
          </a:p>
          <a:p>
            <a:pPr algn="ctr">
              <a:lnSpc>
                <a:spcPct val="150000"/>
              </a:lnSpc>
            </a:pPr>
            <a:r>
              <a:rPr lang="et-EE" sz="1600" dirty="0"/>
              <a:t>Korduvkasutatav pakend</a:t>
            </a:r>
          </a:p>
          <a:p>
            <a:pPr algn="ctr">
              <a:lnSpc>
                <a:spcPct val="150000"/>
              </a:lnSpc>
            </a:pPr>
            <a:r>
              <a:rPr lang="et-EE" sz="1600" dirty="0"/>
              <a:t>Pakenditasu süsteem</a:t>
            </a:r>
          </a:p>
          <a:p>
            <a:pPr algn="ctr">
              <a:lnSpc>
                <a:spcPct val="150000"/>
              </a:lnSpc>
            </a:pPr>
            <a:r>
              <a:rPr lang="et-EE" sz="1600" dirty="0"/>
              <a:t>Metsa istutamine</a:t>
            </a:r>
          </a:p>
          <a:p>
            <a:pPr algn="ctr">
              <a:lnSpc>
                <a:spcPct val="150000"/>
              </a:lnSpc>
            </a:pPr>
            <a:r>
              <a:rPr lang="et-EE" sz="1600" dirty="0"/>
              <a:t>Mahetooraine</a:t>
            </a:r>
          </a:p>
          <a:p>
            <a:pPr algn="ctr">
              <a:lnSpc>
                <a:spcPct val="150000"/>
              </a:lnSpc>
            </a:pPr>
            <a:r>
              <a:rPr lang="et-EE" sz="1600" dirty="0" err="1"/>
              <a:t>StratKit</a:t>
            </a:r>
            <a:r>
              <a:rPr lang="et-EE" sz="1600" dirty="0"/>
              <a:t> </a:t>
            </a:r>
          </a:p>
          <a:p>
            <a:pPr marL="0" indent="0" algn="ctr">
              <a:lnSpc>
                <a:spcPct val="150000"/>
              </a:lnSpc>
              <a:buFont typeface="Arial"/>
              <a:buNone/>
            </a:pPr>
            <a:endParaRPr lang="et-EE" sz="1600" dirty="0"/>
          </a:p>
          <a:p>
            <a:pPr algn="ctr"/>
            <a:endParaRPr lang="et-EE" sz="1000" dirty="0"/>
          </a:p>
          <a:p>
            <a:pPr marL="0" indent="0" algn="ctr">
              <a:buFont typeface="Arial"/>
              <a:buNone/>
            </a:pPr>
            <a:endParaRPr lang="et-EE" sz="1500" dirty="0"/>
          </a:p>
        </p:txBody>
      </p:sp>
      <p:pic>
        <p:nvPicPr>
          <p:cNvPr id="14" name="Picture 13">
            <a:extLst>
              <a:ext uri="{FF2B5EF4-FFF2-40B4-BE49-F238E27FC236}">
                <a16:creationId xmlns:a16="http://schemas.microsoft.com/office/drawing/2014/main" id="{9E329EDB-4842-45F0-AEC3-27E6B08AEB21}"/>
              </a:ext>
            </a:extLst>
          </p:cNvPr>
          <p:cNvPicPr>
            <a:picLocks noChangeAspect="1"/>
          </p:cNvPicPr>
          <p:nvPr/>
        </p:nvPicPr>
        <p:blipFill>
          <a:blip r:embed="rId4"/>
          <a:stretch>
            <a:fillRect/>
          </a:stretch>
        </p:blipFill>
        <p:spPr>
          <a:xfrm>
            <a:off x="7231014" y="560783"/>
            <a:ext cx="1819529" cy="2448267"/>
          </a:xfrm>
          <a:prstGeom prst="rect">
            <a:avLst/>
          </a:prstGeom>
        </p:spPr>
      </p:pic>
      <p:pic>
        <p:nvPicPr>
          <p:cNvPr id="15" name="Picture 2">
            <a:extLst>
              <a:ext uri="{FF2B5EF4-FFF2-40B4-BE49-F238E27FC236}">
                <a16:creationId xmlns:a16="http://schemas.microsoft.com/office/drawing/2014/main" id="{A7F99508-0BDF-4298-B4A9-D5C6D14F8C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242"/>
          <a:stretch/>
        </p:blipFill>
        <p:spPr bwMode="auto">
          <a:xfrm>
            <a:off x="7322919" y="95095"/>
            <a:ext cx="1710195" cy="65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94D23210-119C-4AA6-93D5-DA280E610B8B}"/>
              </a:ext>
            </a:extLst>
          </p:cNvPr>
          <p:cNvPicPr>
            <a:picLocks noChangeAspect="1"/>
          </p:cNvPicPr>
          <p:nvPr/>
        </p:nvPicPr>
        <p:blipFill>
          <a:blip r:embed="rId6"/>
          <a:stretch>
            <a:fillRect/>
          </a:stretch>
        </p:blipFill>
        <p:spPr>
          <a:xfrm>
            <a:off x="7107446" y="3000652"/>
            <a:ext cx="1996691" cy="2736206"/>
          </a:xfrm>
          <a:prstGeom prst="rect">
            <a:avLst/>
          </a:prstGeom>
        </p:spPr>
      </p:pic>
      <p:pic>
        <p:nvPicPr>
          <p:cNvPr id="2" name="Picture 2" descr="Welcome!">
            <a:extLst>
              <a:ext uri="{FF2B5EF4-FFF2-40B4-BE49-F238E27FC236}">
                <a16:creationId xmlns:a16="http://schemas.microsoft.com/office/drawing/2014/main" id="{D0BDBAE5-5815-494F-AC6D-C4381CBEB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7" y="1580743"/>
            <a:ext cx="1642877" cy="74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77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 calcmode="lin" valueType="num">
                                      <p:cBhvr additive="base">
                                        <p:cTn id="2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 calcmode="lin" valueType="num">
                                      <p:cBhvr additive="base">
                                        <p:cTn id="2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 calcmode="lin" valueType="num">
                                      <p:cBhvr additive="base">
                                        <p:cTn id="35"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 calcmode="lin" valueType="num">
                                      <p:cBhvr additive="base">
                                        <p:cTn id="3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anim calcmode="lin" valueType="num">
                                      <p:cBhvr additive="base">
                                        <p:cTn id="47"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13" end="13"/>
                                            </p:txEl>
                                          </p:spTgt>
                                        </p:tgtEl>
                                        <p:attrNameLst>
                                          <p:attrName>style.visibility</p:attrName>
                                        </p:attrNameLst>
                                      </p:cBhvr>
                                      <p:to>
                                        <p:strVal val="visible"/>
                                      </p:to>
                                    </p:set>
                                    <p:anim calcmode="lin" valueType="num">
                                      <p:cBhvr additive="base">
                                        <p:cTn id="51"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 calcmode="lin" valueType="num">
                                      <p:cBhvr additive="base">
                                        <p:cTn id="5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1BCD-D6EA-4611-BB4C-2342674C3FEB}"/>
              </a:ext>
            </a:extLst>
          </p:cNvPr>
          <p:cNvSpPr>
            <a:spLocks noGrp="1"/>
          </p:cNvSpPr>
          <p:nvPr>
            <p:ph type="title"/>
          </p:nvPr>
        </p:nvSpPr>
        <p:spPr/>
        <p:txBody>
          <a:bodyPr>
            <a:normAutofit/>
          </a:bodyPr>
          <a:lstStyle/>
          <a:p>
            <a:r>
              <a:rPr lang="et-EE" dirty="0"/>
              <a:t>Rohehange toitlustuses</a:t>
            </a:r>
          </a:p>
        </p:txBody>
      </p:sp>
      <p:sp>
        <p:nvSpPr>
          <p:cNvPr id="3" name="Content Placeholder 2">
            <a:extLst>
              <a:ext uri="{FF2B5EF4-FFF2-40B4-BE49-F238E27FC236}">
                <a16:creationId xmlns:a16="http://schemas.microsoft.com/office/drawing/2014/main" id="{352713BB-4A1F-4170-912F-B97CD57AC1B4}"/>
              </a:ext>
            </a:extLst>
          </p:cNvPr>
          <p:cNvSpPr>
            <a:spLocks noGrp="1"/>
          </p:cNvSpPr>
          <p:nvPr>
            <p:ph idx="1"/>
          </p:nvPr>
        </p:nvSpPr>
        <p:spPr>
          <a:xfrm>
            <a:off x="457199" y="1377950"/>
            <a:ext cx="8562975" cy="4284133"/>
          </a:xfrm>
        </p:spPr>
        <p:txBody>
          <a:bodyPr/>
          <a:lstStyle/>
          <a:p>
            <a:r>
              <a:rPr lang="et-EE" dirty="0"/>
              <a:t>Toitlustus hanke esmane eesmärk on tagada lastele parima hinnaga parim toit.</a:t>
            </a:r>
          </a:p>
          <a:p>
            <a:r>
              <a:rPr lang="et-EE" dirty="0"/>
              <a:t>Lisaks aga võiks </a:t>
            </a:r>
            <a:r>
              <a:rPr lang="et-EE" dirty="0" err="1"/>
              <a:t>hankija</a:t>
            </a:r>
            <a:r>
              <a:rPr lang="et-EE" dirty="0"/>
              <a:t> järgida omavalitsuse teisi eesmärke. </a:t>
            </a:r>
          </a:p>
          <a:p>
            <a:pPr lvl="1"/>
            <a:r>
              <a:rPr lang="et-EE" dirty="0"/>
              <a:t>Näide 1: kui linna eesmärgiks on saada rohelinna märgis, võiks ka toitlustushangetes seda välja tuua.</a:t>
            </a:r>
          </a:p>
          <a:p>
            <a:pPr lvl="1"/>
            <a:r>
              <a:rPr lang="et-EE" dirty="0"/>
              <a:t>Näide 2: kui linna eesmärk on </a:t>
            </a:r>
            <a:r>
              <a:rPr lang="et-EE" b="0" i="0" dirty="0">
                <a:solidFill>
                  <a:srgbClr val="333333"/>
                </a:solidFill>
                <a:effectLst/>
                <a:latin typeface="Roboto"/>
              </a:rPr>
              <a:t>liikuda säästvama elukeskkonna poole ja lasteaedade ja koolide elektrienergia tarbimine on linnas mahult teine kulu- allikas, võiks hinnata kasutusel olevate seadmete vanust, energiaklassi.</a:t>
            </a:r>
            <a:endParaRPr lang="et-EE" dirty="0"/>
          </a:p>
          <a:p>
            <a:r>
              <a:rPr lang="et-EE" dirty="0"/>
              <a:t>Kohustust pakkuda ei ole, aga lisapunktid oleksid väärtuslikud.</a:t>
            </a:r>
          </a:p>
          <a:p>
            <a:r>
              <a:rPr lang="et-EE" dirty="0"/>
              <a:t>Samas võtaks võitja endale kohustuse oma tegevus rohelisemaks muuta.</a:t>
            </a:r>
          </a:p>
          <a:p>
            <a:endParaRPr lang="et-EE" dirty="0"/>
          </a:p>
          <a:p>
            <a:r>
              <a:rPr lang="et-EE" dirty="0"/>
              <a:t>Eestis on käimas ka rohelisele tegevusele suunatud hulgaliselt projekte, nagu näiteks - Roheline kool, Rohetiiger.</a:t>
            </a:r>
            <a:endParaRPr lang="de-DE" dirty="0"/>
          </a:p>
          <a:p>
            <a:endParaRPr lang="et-EE" dirty="0"/>
          </a:p>
        </p:txBody>
      </p:sp>
    </p:spTree>
    <p:extLst>
      <p:ext uri="{BB962C8B-B14F-4D97-AF65-F5344CB8AC3E}">
        <p14:creationId xmlns:p14="http://schemas.microsoft.com/office/powerpoint/2010/main" val="2209882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ltic Restaurants">
  <a:themeElements>
    <a:clrScheme name="Baltic Restaurants">
      <a:dk1>
        <a:srgbClr val="000000"/>
      </a:dk1>
      <a:lt1>
        <a:sysClr val="window" lastClr="FFFFFF"/>
      </a:lt1>
      <a:dk2>
        <a:srgbClr val="A8AD00"/>
      </a:dk2>
      <a:lt2>
        <a:srgbClr val="FFFFFF"/>
      </a:lt2>
      <a:accent1>
        <a:srgbClr val="A8AD00"/>
      </a:accent1>
      <a:accent2>
        <a:srgbClr val="FAF4D6"/>
      </a:accent2>
      <a:accent3>
        <a:srgbClr val="6A2383"/>
      </a:accent3>
      <a:accent4>
        <a:srgbClr val="F4D7AE"/>
      </a:accent4>
      <a:accent5>
        <a:srgbClr val="59211C"/>
      </a:accent5>
      <a:accent6>
        <a:srgbClr val="A8AD00"/>
      </a:accent6>
      <a:hlink>
        <a:srgbClr val="6A2383"/>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1610</Words>
  <Application>Microsoft Office PowerPoint</Application>
  <PresentationFormat>On-screen Show (4:3)</PresentationFormat>
  <Paragraphs>164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Roboto</vt:lpstr>
      <vt:lpstr>Wingdings</vt:lpstr>
      <vt:lpstr>Baltic Restaurants</vt:lpstr>
      <vt:lpstr>PowerPoint Presentation</vt:lpstr>
      <vt:lpstr>Baltic Restaurants Estonia AS (BRE)</vt:lpstr>
      <vt:lpstr>Teenused</vt:lpstr>
      <vt:lpstr>Ülemaailmsed säästva arengu eesmärgid</vt:lpstr>
      <vt:lpstr>Mis on meie võimuses?</vt:lpstr>
      <vt:lpstr>Eesti 2035</vt:lpstr>
      <vt:lpstr>Eesti 2035</vt:lpstr>
      <vt:lpstr>Keskkond</vt:lpstr>
      <vt:lpstr>Rohehange toitlustuses</vt:lpstr>
      <vt:lpstr>Keskkonnasäästlikkus kriteeriumina</vt:lpstr>
      <vt:lpstr>Keskkonnasäästlikkus kriteeriumina</vt:lpstr>
      <vt:lpstr>Koostöö</vt:lpstr>
      <vt:lpstr>PowerPoint Presentation</vt:lpstr>
      <vt:lpstr>Terviklik vaade hankele</vt:lpstr>
      <vt:lpstr>Kuulake praktikuid</vt:lpstr>
      <vt:lpstr>Aeg ja hangete kooskõlastamine</vt:lpstr>
      <vt:lpstr>Aeg on kriitline</vt:lpstr>
      <vt:lpstr>Subjektiivsus riigihankes?</vt:lpstr>
      <vt:lpstr>PowerPoint Presentation</vt:lpstr>
      <vt:lpstr>Uus Algus</vt:lpstr>
      <vt:lpstr>Kuidas edasi?</vt:lpstr>
      <vt:lpstr>Püsige terved!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 Lode</dc:creator>
  <cp:lastModifiedBy>Aaro Lode</cp:lastModifiedBy>
  <cp:revision>17</cp:revision>
  <dcterms:created xsi:type="dcterms:W3CDTF">2020-09-15T08:06:10Z</dcterms:created>
  <dcterms:modified xsi:type="dcterms:W3CDTF">2020-09-16T11:13:59Z</dcterms:modified>
</cp:coreProperties>
</file>